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 id="2147483734" r:id="rId2"/>
  </p:sldMasterIdLst>
  <p:notesMasterIdLst>
    <p:notesMasterId r:id="rId36"/>
  </p:notesMasterIdLst>
  <p:sldIdLst>
    <p:sldId id="257" r:id="rId3"/>
    <p:sldId id="258" r:id="rId4"/>
    <p:sldId id="266" r:id="rId5"/>
    <p:sldId id="268" r:id="rId6"/>
    <p:sldId id="259" r:id="rId7"/>
    <p:sldId id="260" r:id="rId8"/>
    <p:sldId id="267" r:id="rId9"/>
    <p:sldId id="274" r:id="rId10"/>
    <p:sldId id="270" r:id="rId11"/>
    <p:sldId id="271" r:id="rId12"/>
    <p:sldId id="272" r:id="rId13"/>
    <p:sldId id="273" r:id="rId14"/>
    <p:sldId id="276" r:id="rId15"/>
    <p:sldId id="277" r:id="rId16"/>
    <p:sldId id="300" r:id="rId17"/>
    <p:sldId id="299" r:id="rId18"/>
    <p:sldId id="291" r:id="rId19"/>
    <p:sldId id="358" r:id="rId20"/>
    <p:sldId id="350" r:id="rId21"/>
    <p:sldId id="351" r:id="rId22"/>
    <p:sldId id="352" r:id="rId23"/>
    <p:sldId id="356" r:id="rId24"/>
    <p:sldId id="296" r:id="rId25"/>
    <p:sldId id="287" r:id="rId26"/>
    <p:sldId id="388" r:id="rId27"/>
    <p:sldId id="292" r:id="rId28"/>
    <p:sldId id="293" r:id="rId29"/>
    <p:sldId id="265" r:id="rId30"/>
    <p:sldId id="389" r:id="rId31"/>
    <p:sldId id="290" r:id="rId32"/>
    <p:sldId id="298" r:id="rId33"/>
    <p:sldId id="320" r:id="rId34"/>
    <p:sldId id="32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CFF"/>
    <a:srgbClr val="F4F9FC"/>
    <a:srgbClr val="F5F9FC"/>
    <a:srgbClr val="F4F8BA"/>
    <a:srgbClr val="1B3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91" d="100"/>
          <a:sy n="91" d="100"/>
        </p:scale>
        <p:origin x="208"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D2244-3528-47D1-9DB2-64564B45A284}"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7382D-61A0-430D-9821-A1F28093DE23}" type="slidenum">
              <a:rPr lang="en-US" smtClean="0"/>
              <a:t>‹#›</a:t>
            </a:fld>
            <a:endParaRPr lang="en-US"/>
          </a:p>
        </p:txBody>
      </p:sp>
    </p:spTree>
    <p:extLst>
      <p:ext uri="{BB962C8B-B14F-4D97-AF65-F5344CB8AC3E}">
        <p14:creationId xmlns:p14="http://schemas.microsoft.com/office/powerpoint/2010/main" val="230487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AFAB3E-68F9-4FAE-8558-43D5B43DAED7}" type="slidenum">
              <a:rPr lang="en-IN" smtClean="0"/>
              <a:t>1</a:t>
            </a:fld>
            <a:endParaRPr lang="en-IN"/>
          </a:p>
        </p:txBody>
      </p:sp>
    </p:spTree>
    <p:extLst>
      <p:ext uri="{BB962C8B-B14F-4D97-AF65-F5344CB8AC3E}">
        <p14:creationId xmlns:p14="http://schemas.microsoft.com/office/powerpoint/2010/main" val="30322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bea21042e0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bea21042e0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75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be863daa53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be863daa53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62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e67af4093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e67af4093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91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e67af4093_1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e67af4093_1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70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e67af4093_1_1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e67af4093_1_1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0106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5/5/23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61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788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35F45-00CB-4203-B075-872C639D4026}"/>
              </a:ext>
            </a:extLst>
          </p:cNvPr>
          <p:cNvSpPr>
            <a:spLocks noGrp="1"/>
          </p:cNvSpPr>
          <p:nvPr>
            <p:ph type="pic" sz="quarter" idx="11" hasCustomPrompt="1"/>
          </p:nvPr>
        </p:nvSpPr>
        <p:spPr>
          <a:xfrm>
            <a:off x="3022283" y="1354778"/>
            <a:ext cx="6150293" cy="3448050"/>
          </a:xfrm>
          <a:custGeom>
            <a:avLst/>
            <a:gdLst>
              <a:gd name="connsiteX0" fmla="*/ 2106931 w 6150293"/>
              <a:gd name="connsiteY0" fmla="*/ 0 h 3448050"/>
              <a:gd name="connsiteX1" fmla="*/ 6150293 w 6150293"/>
              <a:gd name="connsiteY1" fmla="*/ 0 h 3448050"/>
              <a:gd name="connsiteX2" fmla="*/ 4042410 w 6150293"/>
              <a:gd name="connsiteY2" fmla="*/ 3448050 h 3448050"/>
              <a:gd name="connsiteX3" fmla="*/ 0 w 6150293"/>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6150293" h="3448050">
                <a:moveTo>
                  <a:pt x="2106931" y="0"/>
                </a:moveTo>
                <a:lnTo>
                  <a:pt x="6150293" y="0"/>
                </a:lnTo>
                <a:lnTo>
                  <a:pt x="4042410"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0AF9A2D-6BC2-414E-9FA2-2BCC6B6CECD0}"/>
              </a:ext>
            </a:extLst>
          </p:cNvPr>
          <p:cNvSpPr>
            <a:spLocks noGrp="1"/>
          </p:cNvSpPr>
          <p:nvPr>
            <p:ph type="pic" sz="quarter" idx="12" hasCustomPrompt="1"/>
          </p:nvPr>
        </p:nvSpPr>
        <p:spPr>
          <a:xfrm>
            <a:off x="528638" y="1354778"/>
            <a:ext cx="4429125" cy="3448050"/>
          </a:xfrm>
          <a:custGeom>
            <a:avLst/>
            <a:gdLst>
              <a:gd name="connsiteX0" fmla="*/ 0 w 4429125"/>
              <a:gd name="connsiteY0" fmla="*/ 0 h 3448050"/>
              <a:gd name="connsiteX1" fmla="*/ 4429125 w 4429125"/>
              <a:gd name="connsiteY1" fmla="*/ 0 h 3448050"/>
              <a:gd name="connsiteX2" fmla="*/ 2322195 w 4429125"/>
              <a:gd name="connsiteY2" fmla="*/ 3448050 h 3448050"/>
              <a:gd name="connsiteX3" fmla="*/ 0 w 4429125"/>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9125" h="3448050">
                <a:moveTo>
                  <a:pt x="0" y="0"/>
                </a:moveTo>
                <a:lnTo>
                  <a:pt x="4429125" y="0"/>
                </a:lnTo>
                <a:lnTo>
                  <a:pt x="2322195"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E2A5C04A-4DC0-45FF-8695-531CFED7EABC}"/>
              </a:ext>
            </a:extLst>
          </p:cNvPr>
          <p:cNvSpPr>
            <a:spLocks noGrp="1"/>
          </p:cNvSpPr>
          <p:nvPr>
            <p:ph type="pic" sz="quarter" idx="13" hasCustomPrompt="1"/>
          </p:nvPr>
        </p:nvSpPr>
        <p:spPr>
          <a:xfrm>
            <a:off x="7236142" y="1354778"/>
            <a:ext cx="4426268" cy="3448050"/>
          </a:xfrm>
          <a:custGeom>
            <a:avLst/>
            <a:gdLst>
              <a:gd name="connsiteX0" fmla="*/ 2107883 w 4426268"/>
              <a:gd name="connsiteY0" fmla="*/ 0 h 3448050"/>
              <a:gd name="connsiteX1" fmla="*/ 4426268 w 4426268"/>
              <a:gd name="connsiteY1" fmla="*/ 0 h 3448050"/>
              <a:gd name="connsiteX2" fmla="*/ 4426268 w 4426268"/>
              <a:gd name="connsiteY2" fmla="*/ 3448050 h 3448050"/>
              <a:gd name="connsiteX3" fmla="*/ 0 w 4426268"/>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6268" h="3448050">
                <a:moveTo>
                  <a:pt x="2107883" y="0"/>
                </a:moveTo>
                <a:lnTo>
                  <a:pt x="4426268" y="0"/>
                </a:lnTo>
                <a:lnTo>
                  <a:pt x="4426268"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FA46197D-1598-4D3F-9547-3133C1271AD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08295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accent4"/>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2208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98"/>
        <p:cNvGrpSpPr/>
        <p:nvPr/>
      </p:nvGrpSpPr>
      <p:grpSpPr>
        <a:xfrm>
          <a:off x="0" y="0"/>
          <a:ext cx="0" cy="0"/>
          <a:chOff x="0" y="0"/>
          <a:chExt cx="0" cy="0"/>
        </a:xfrm>
      </p:grpSpPr>
      <p:sp>
        <p:nvSpPr>
          <p:cNvPr id="99" name="Google Shape;99;p1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54482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102"/>
        <p:cNvGrpSpPr/>
        <p:nvPr/>
      </p:nvGrpSpPr>
      <p:grpSpPr>
        <a:xfrm>
          <a:off x="0" y="0"/>
          <a:ext cx="0" cy="0"/>
          <a:chOff x="0" y="0"/>
          <a:chExt cx="0" cy="0"/>
        </a:xfrm>
      </p:grpSpPr>
      <p:sp>
        <p:nvSpPr>
          <p:cNvPr id="103" name="Google Shape;103;p21"/>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866297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944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9655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9226" y="1020431"/>
            <a:ext cx="10993549" cy="1475013"/>
          </a:xfrm>
          <a:effectLst/>
        </p:spPr>
        <p:txBody>
          <a:bodyPr anchor="ctr" anchorCtr="0">
            <a:normAutofit/>
          </a:bodyPr>
          <a:lstStyle>
            <a:lvl1pPr algn="ctr">
              <a:defRPr sz="5400">
                <a:solidFill>
                  <a:schemeClr val="accent1"/>
                </a:solidFill>
              </a:defRPr>
            </a:lvl1pPr>
          </a:lstStyle>
          <a:p>
            <a:r>
              <a:rPr lang="en-US" noProof="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77D86AA0-B889-4FC0-8908-A1A591CF11C0}" type="datetime8">
              <a:rPr lang="en-US" smtClean="0">
                <a:solidFill>
                  <a:prstClr val="white"/>
                </a:solidFill>
              </a:rPr>
              <a:pPr/>
              <a:t>5/5/23 2:55 AM</a:t>
            </a:fld>
            <a:endParaRPr lang="en-US" dirty="0">
              <a:solidFill>
                <a:prstClr val="white"/>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r>
              <a:rPr lang="en-US" dirty="0">
                <a:solidFill>
                  <a:prstClr val="white"/>
                </a:solidFill>
              </a:rPr>
              <a:t>ADD A FOOTER</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C5C3056E-1632-4A65-A24F-3F10A1450A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7600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smtClean="0">
                <a:solidFill>
                  <a:srgbClr val="903163"/>
                </a:solidFill>
              </a:rPr>
              <a:pPr/>
              <a:t>5/5/23 2:55 AM</a:t>
            </a:fld>
            <a:endParaRPr lang="en-US" dirty="0">
              <a:solidFill>
                <a:srgbClr val="903163"/>
              </a:solidFill>
            </a:endParaRPr>
          </a:p>
        </p:txBody>
      </p:sp>
      <p:sp>
        <p:nvSpPr>
          <p:cNvPr id="5" name="Footer Placeholder 4"/>
          <p:cNvSpPr>
            <a:spLocks noGrp="1"/>
          </p:cNvSpPr>
          <p:nvPr>
            <p:ph type="ftr" sz="quarter" idx="11"/>
          </p:nvPr>
        </p:nvSpPr>
        <p:spPr/>
        <p:txBody>
          <a:bodyPr/>
          <a:lstStyle/>
          <a:p>
            <a:r>
              <a:rPr lang="en-US" dirty="0">
                <a:solidFill>
                  <a:srgbClr val="903163"/>
                </a:solidFill>
              </a:rPr>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smtClean="0">
                <a:solidFill>
                  <a:srgbClr val="903163"/>
                </a:solidFill>
              </a:rPr>
              <a:pPr/>
              <a:t>‹#›</a:t>
            </a:fld>
            <a:endParaRPr lang="en-US" dirty="0">
              <a:solidFill>
                <a:srgbClr val="903163"/>
              </a:solidFill>
            </a:endParaRPr>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2432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118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95292" y="773724"/>
            <a:ext cx="5315516" cy="4958862"/>
          </a:xfrm>
        </p:spPr>
        <p:txBody>
          <a:bodyPr anchor="ctr" anchorCtr="0"/>
          <a:lstStyle>
            <a:lvl1pPr>
              <a:defRPr>
                <a:solidFill>
                  <a:schemeClr val="accent1"/>
                </a:solidFill>
              </a:defRPr>
            </a:lvl1pPr>
          </a:lstStyle>
          <a:p>
            <a:r>
              <a:rPr lang="en-US" noProof="0"/>
              <a:t>Click to edit Master title style</a:t>
            </a:r>
          </a:p>
        </p:txBody>
      </p:sp>
      <p:sp>
        <p:nvSpPr>
          <p:cNvPr id="3" name="Content Placeholder 2"/>
          <p:cNvSpPr>
            <a:spLocks noGrp="1"/>
          </p:cNvSpPr>
          <p:nvPr>
            <p:ph idx="1"/>
          </p:nvPr>
        </p:nvSpPr>
        <p:spPr>
          <a:xfrm>
            <a:off x="581192" y="773724"/>
            <a:ext cx="5388785"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35304F6-55F4-45F8-BBB4-727BFFEADAA0}" type="datetime8">
              <a:rPr lang="en-US" smtClean="0">
                <a:solidFill>
                  <a:srgbClr val="903163"/>
                </a:solidFill>
              </a:rPr>
              <a:pPr/>
              <a:t>5/5/23 2:55 AM</a:t>
            </a:fld>
            <a:endParaRPr lang="en-US" dirty="0">
              <a:solidFill>
                <a:srgbClr val="903163"/>
              </a:solidFill>
            </a:endParaRPr>
          </a:p>
        </p:txBody>
      </p:sp>
      <p:sp>
        <p:nvSpPr>
          <p:cNvPr id="5" name="Footer Placeholder 4"/>
          <p:cNvSpPr>
            <a:spLocks noGrp="1"/>
          </p:cNvSpPr>
          <p:nvPr>
            <p:ph type="ftr" sz="quarter" idx="11"/>
          </p:nvPr>
        </p:nvSpPr>
        <p:spPr/>
        <p:txBody>
          <a:bodyPr/>
          <a:lstStyle/>
          <a:p>
            <a:r>
              <a:rPr lang="en-US" dirty="0">
                <a:solidFill>
                  <a:srgbClr val="903163"/>
                </a:solidFill>
              </a:rPr>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smtClean="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178557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B20C59B-4134-42ED-BEFA-FCBF7FC8D035}" type="datetime8">
              <a:rPr lang="en-US" smtClean="0">
                <a:solidFill>
                  <a:prstClr val="white"/>
                </a:solidFill>
              </a:rPr>
              <a:pPr/>
              <a:t>5/5/23 2:55 AM</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rPr>
              <a:t>ADD A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210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smtClean="0">
                <a:solidFill>
                  <a:srgbClr val="903163"/>
                </a:solidFill>
              </a:rPr>
              <a:pPr/>
              <a:t>5/5/23 2:55 AM</a:t>
            </a:fld>
            <a:endParaRPr lang="en-US" dirty="0">
              <a:solidFill>
                <a:srgbClr val="903163"/>
              </a:solidFill>
            </a:endParaRPr>
          </a:p>
        </p:txBody>
      </p:sp>
      <p:sp>
        <p:nvSpPr>
          <p:cNvPr id="6" name="Footer Placeholder 5"/>
          <p:cNvSpPr>
            <a:spLocks noGrp="1"/>
          </p:cNvSpPr>
          <p:nvPr>
            <p:ph type="ftr" sz="quarter" idx="11"/>
          </p:nvPr>
        </p:nvSpPr>
        <p:spPr/>
        <p:txBody>
          <a:bodyPr/>
          <a:lstStyle/>
          <a:p>
            <a:r>
              <a:rPr lang="en-US" dirty="0">
                <a:solidFill>
                  <a:srgbClr val="903163"/>
                </a:solidFill>
              </a:rPr>
              <a:t>ADD A FOOTER</a:t>
            </a:r>
          </a:p>
        </p:txBody>
      </p:sp>
      <p:sp>
        <p:nvSpPr>
          <p:cNvPr id="7" name="Slide Number Placeholder 6"/>
          <p:cNvSpPr>
            <a:spLocks noGrp="1"/>
          </p:cNvSpPr>
          <p:nvPr>
            <p:ph type="sldNum" sz="quarter" idx="12"/>
          </p:nvPr>
        </p:nvSpPr>
        <p:spPr/>
        <p:txBody>
          <a:bodyPr/>
          <a:lstStyle/>
          <a:p>
            <a:fld id="{C5C3056E-1632-4A65-A24F-3F10A1450A6E}" type="slidenum">
              <a:rPr lang="en-US" smtClean="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1293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67739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smtClean="0"/>
              <a:pPr/>
              <a:t>5/5/23 2:55 AM</a:t>
            </a:fld>
            <a:endParaRPr lang="en-US" dirty="0"/>
          </a:p>
        </p:txBody>
      </p:sp>
      <p:sp>
        <p:nvSpPr>
          <p:cNvPr id="8" name="Footer Placeholder 7"/>
          <p:cNvSpPr>
            <a:spLocks noGrp="1"/>
          </p:cNvSpPr>
          <p:nvPr>
            <p:ph type="ftr" sz="quarter" idx="11"/>
          </p:nvPr>
        </p:nvSpPr>
        <p:spPr>
          <a:xfrm>
            <a:off x="581192" y="5951811"/>
            <a:ext cx="6917210" cy="365125"/>
          </a:xfrm>
        </p:spPr>
        <p:txBody>
          <a:bodyPr/>
          <a:lstStyle>
            <a:lvl1pPr>
              <a:defRPr>
                <a:solidFill>
                  <a:srgbClr val="903163"/>
                </a:solidFill>
              </a:defRPr>
            </a:lvl1pPr>
          </a:lstStyle>
          <a:p>
            <a:r>
              <a:rPr lang="en-US" dirty="0"/>
              <a:t>ADD A FOOTER</a:t>
            </a:r>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8145430"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dirty="0"/>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440041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8241852"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449683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56539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581193" y="2250892"/>
            <a:ext cx="5393102" cy="536005"/>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17707" y="2250892"/>
            <a:ext cx="5393102" cy="553373"/>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smtClean="0"/>
              <a:pPr/>
              <a:t>5/5/23 2:55 AM</a:t>
            </a:fld>
            <a:endParaRPr lang="en-US" dirty="0"/>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US" dirty="0"/>
              <a:t>ADD A FOOTER</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dirty="0"/>
          </a:p>
        </p:txBody>
      </p:sp>
    </p:spTree>
    <p:extLst>
      <p:ext uri="{BB962C8B-B14F-4D97-AF65-F5344CB8AC3E}">
        <p14:creationId xmlns:p14="http://schemas.microsoft.com/office/powerpoint/2010/main" val="1762525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smtClean="0">
                <a:solidFill>
                  <a:srgbClr val="903163"/>
                </a:solidFill>
              </a:rPr>
              <a:pPr/>
              <a:t>5/5/23 2:55 AM</a:t>
            </a:fld>
            <a:endParaRPr lang="en-US" dirty="0">
              <a:solidFill>
                <a:srgbClr val="903163"/>
              </a:solidFill>
            </a:endParaRPr>
          </a:p>
        </p:txBody>
      </p:sp>
      <p:sp>
        <p:nvSpPr>
          <p:cNvPr id="4" name="Footer Placeholder 3"/>
          <p:cNvSpPr>
            <a:spLocks noGrp="1"/>
          </p:cNvSpPr>
          <p:nvPr>
            <p:ph type="ftr" sz="quarter" idx="11"/>
          </p:nvPr>
        </p:nvSpPr>
        <p:spPr/>
        <p:txBody>
          <a:bodyPr/>
          <a:lstStyle/>
          <a:p>
            <a:r>
              <a:rPr lang="en-US" dirty="0">
                <a:solidFill>
                  <a:srgbClr val="903163"/>
                </a:solidFill>
              </a:rPr>
              <a:t>ADD A FOOTER</a:t>
            </a:r>
          </a:p>
        </p:txBody>
      </p:sp>
      <p:sp>
        <p:nvSpPr>
          <p:cNvPr id="5" name="Slide Number Placeholder 4"/>
          <p:cNvSpPr>
            <a:spLocks noGrp="1"/>
          </p:cNvSpPr>
          <p:nvPr>
            <p:ph type="sldNum" sz="quarter" idx="12"/>
          </p:nvPr>
        </p:nvSpPr>
        <p:spPr/>
        <p:txBody>
          <a:bodyPr/>
          <a:lstStyle/>
          <a:p>
            <a:fld id="{C5C3056E-1632-4A65-A24F-3F10A1450A6E}" type="slidenum">
              <a:rPr lang="en-US" smtClean="0">
                <a:solidFill>
                  <a:srgbClr val="903163"/>
                </a:solidFill>
              </a:rPr>
              <a:pPr/>
              <a:t>‹#›</a:t>
            </a:fld>
            <a:endParaRPr lang="en-US" dirty="0">
              <a:solidFill>
                <a:srgbClr val="903163"/>
              </a:solidFill>
            </a:endParaRPr>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3652830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smtClean="0"/>
              <a:pPr/>
              <a:t>5/5/23 2:55 AM</a:t>
            </a:fld>
            <a:endParaRPr lang="en-US"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72899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a:t>Click to edit Master title style</a:t>
            </a:r>
          </a:p>
        </p:txBody>
      </p:sp>
      <p:sp>
        <p:nvSpPr>
          <p:cNvPr id="3" name="Content Placeholder 2"/>
          <p:cNvSpPr>
            <a:spLocks noGrp="1"/>
          </p:cNvSpPr>
          <p:nvPr>
            <p:ph idx="1"/>
          </p:nvPr>
        </p:nvSpPr>
        <p:spPr>
          <a:xfrm>
            <a:off x="447816" y="601200"/>
            <a:ext cx="11292840" cy="4204800"/>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99E538E-6783-48BF-9DAA-8D73DA1DF735}" type="datetime8">
              <a:rPr lang="en-US" smtClean="0">
                <a:solidFill>
                  <a:prstClr val="white"/>
                </a:solidFill>
              </a:rPr>
              <a:pPr/>
              <a:t>5/5/23 2:55 AM</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3136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DE2CD03-0ACB-4458-BBFE-1F9AEE665C1A}" type="datetime8">
              <a:rPr lang="en-US" smtClean="0">
                <a:solidFill>
                  <a:srgbClr val="903163"/>
                </a:solidFill>
              </a:rPr>
              <a:pPr/>
              <a:t>5/5/23 2:55 AM</a:t>
            </a:fld>
            <a:endParaRPr lang="en-US" dirty="0">
              <a:solidFill>
                <a:srgbClr val="903163"/>
              </a:solidFill>
            </a:endParaRPr>
          </a:p>
        </p:txBody>
      </p:sp>
      <p:sp>
        <p:nvSpPr>
          <p:cNvPr id="6" name="Footer Placeholder 5"/>
          <p:cNvSpPr>
            <a:spLocks noGrp="1"/>
          </p:cNvSpPr>
          <p:nvPr>
            <p:ph type="ftr" sz="quarter" idx="11"/>
          </p:nvPr>
        </p:nvSpPr>
        <p:spPr/>
        <p:txBody>
          <a:bodyPr/>
          <a:lstStyle/>
          <a:p>
            <a:r>
              <a:rPr lang="en-US" dirty="0">
                <a:solidFill>
                  <a:srgbClr val="903163"/>
                </a:solidFill>
              </a:rPr>
              <a:t>ADD A FOOTER</a:t>
            </a:r>
          </a:p>
        </p:txBody>
      </p:sp>
      <p:sp>
        <p:nvSpPr>
          <p:cNvPr id="7" name="Slide Number Placeholder 6"/>
          <p:cNvSpPr>
            <a:spLocks noGrp="1"/>
          </p:cNvSpPr>
          <p:nvPr>
            <p:ph type="sldNum" sz="quarter" idx="12"/>
          </p:nvPr>
        </p:nvSpPr>
        <p:spPr/>
        <p:txBody>
          <a:bodyPr/>
          <a:lstStyle/>
          <a:p>
            <a:fld id="{C5C3056E-1632-4A65-A24F-3F10A1450A6E}" type="slidenum">
              <a:rPr lang="en-US" smtClean="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3615124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13"/>
        <p:cNvGrpSpPr/>
        <p:nvPr/>
      </p:nvGrpSpPr>
      <p:grpSpPr>
        <a:xfrm>
          <a:off x="0" y="0"/>
          <a:ext cx="0" cy="0"/>
          <a:chOff x="0" y="0"/>
          <a:chExt cx="0" cy="0"/>
        </a:xfrm>
      </p:grpSpPr>
      <p:sp>
        <p:nvSpPr>
          <p:cNvPr id="214" name="Google Shape;214;p4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903163"/>
                </a:solidFill>
              </a:rPr>
              <a:pPr/>
              <a:t>‹#›</a:t>
            </a:fld>
            <a:endParaRPr lang="en">
              <a:solidFill>
                <a:srgbClr val="903163"/>
              </a:solidFill>
            </a:endParaRPr>
          </a:p>
        </p:txBody>
      </p:sp>
    </p:spTree>
    <p:extLst>
      <p:ext uri="{BB962C8B-B14F-4D97-AF65-F5344CB8AC3E}">
        <p14:creationId xmlns:p14="http://schemas.microsoft.com/office/powerpoint/2010/main" val="246286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5/5/23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22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accent4"/>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9812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41"/>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5/5/23</a:t>
            </a:fld>
            <a:endParaRPr lang="en-US">
              <a:solidFill>
                <a:prstClr val="black">
                  <a:tint val="75000"/>
                </a:prstClr>
              </a:solidFill>
            </a:endParaRPr>
          </a:p>
        </p:txBody>
      </p:sp>
      <p:sp>
        <p:nvSpPr>
          <p:cNvPr id="4" name="Holder 4"/>
          <p:cNvSpPr>
            <a:spLocks noGrp="1"/>
          </p:cNvSpPr>
          <p:nvPr>
            <p:ph type="sldNum" sz="quarter" idx="7"/>
          </p:nvPr>
        </p:nvSpPr>
        <p:spPr>
          <a:xfrm>
            <a:off x="8778240" y="63779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38893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35F45-00CB-4203-B075-872C639D4026}"/>
              </a:ext>
            </a:extLst>
          </p:cNvPr>
          <p:cNvSpPr>
            <a:spLocks noGrp="1"/>
          </p:cNvSpPr>
          <p:nvPr>
            <p:ph type="pic" sz="quarter" idx="11" hasCustomPrompt="1"/>
          </p:nvPr>
        </p:nvSpPr>
        <p:spPr>
          <a:xfrm>
            <a:off x="3022283" y="1354778"/>
            <a:ext cx="6150293" cy="3448050"/>
          </a:xfrm>
          <a:custGeom>
            <a:avLst/>
            <a:gdLst>
              <a:gd name="connsiteX0" fmla="*/ 2106931 w 6150293"/>
              <a:gd name="connsiteY0" fmla="*/ 0 h 3448050"/>
              <a:gd name="connsiteX1" fmla="*/ 6150293 w 6150293"/>
              <a:gd name="connsiteY1" fmla="*/ 0 h 3448050"/>
              <a:gd name="connsiteX2" fmla="*/ 4042410 w 6150293"/>
              <a:gd name="connsiteY2" fmla="*/ 3448050 h 3448050"/>
              <a:gd name="connsiteX3" fmla="*/ 0 w 6150293"/>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6150293" h="3448050">
                <a:moveTo>
                  <a:pt x="2106931" y="0"/>
                </a:moveTo>
                <a:lnTo>
                  <a:pt x="6150293" y="0"/>
                </a:lnTo>
                <a:lnTo>
                  <a:pt x="4042410"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0AF9A2D-6BC2-414E-9FA2-2BCC6B6CECD0}"/>
              </a:ext>
            </a:extLst>
          </p:cNvPr>
          <p:cNvSpPr>
            <a:spLocks noGrp="1"/>
          </p:cNvSpPr>
          <p:nvPr>
            <p:ph type="pic" sz="quarter" idx="12" hasCustomPrompt="1"/>
          </p:nvPr>
        </p:nvSpPr>
        <p:spPr>
          <a:xfrm>
            <a:off x="528638" y="1354778"/>
            <a:ext cx="4429125" cy="3448050"/>
          </a:xfrm>
          <a:custGeom>
            <a:avLst/>
            <a:gdLst>
              <a:gd name="connsiteX0" fmla="*/ 0 w 4429125"/>
              <a:gd name="connsiteY0" fmla="*/ 0 h 3448050"/>
              <a:gd name="connsiteX1" fmla="*/ 4429125 w 4429125"/>
              <a:gd name="connsiteY1" fmla="*/ 0 h 3448050"/>
              <a:gd name="connsiteX2" fmla="*/ 2322195 w 4429125"/>
              <a:gd name="connsiteY2" fmla="*/ 3448050 h 3448050"/>
              <a:gd name="connsiteX3" fmla="*/ 0 w 4429125"/>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9125" h="3448050">
                <a:moveTo>
                  <a:pt x="0" y="0"/>
                </a:moveTo>
                <a:lnTo>
                  <a:pt x="4429125" y="0"/>
                </a:lnTo>
                <a:lnTo>
                  <a:pt x="2322195"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E2A5C04A-4DC0-45FF-8695-531CFED7EABC}"/>
              </a:ext>
            </a:extLst>
          </p:cNvPr>
          <p:cNvSpPr>
            <a:spLocks noGrp="1"/>
          </p:cNvSpPr>
          <p:nvPr>
            <p:ph type="pic" sz="quarter" idx="13" hasCustomPrompt="1"/>
          </p:nvPr>
        </p:nvSpPr>
        <p:spPr>
          <a:xfrm>
            <a:off x="7236142" y="1354778"/>
            <a:ext cx="4426268" cy="3448050"/>
          </a:xfrm>
          <a:custGeom>
            <a:avLst/>
            <a:gdLst>
              <a:gd name="connsiteX0" fmla="*/ 2107883 w 4426268"/>
              <a:gd name="connsiteY0" fmla="*/ 0 h 3448050"/>
              <a:gd name="connsiteX1" fmla="*/ 4426268 w 4426268"/>
              <a:gd name="connsiteY1" fmla="*/ 0 h 3448050"/>
              <a:gd name="connsiteX2" fmla="*/ 4426268 w 4426268"/>
              <a:gd name="connsiteY2" fmla="*/ 3448050 h 3448050"/>
              <a:gd name="connsiteX3" fmla="*/ 0 w 4426268"/>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6268" h="3448050">
                <a:moveTo>
                  <a:pt x="2107883" y="0"/>
                </a:moveTo>
                <a:lnTo>
                  <a:pt x="4426268" y="0"/>
                </a:lnTo>
                <a:lnTo>
                  <a:pt x="4426268"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FA46197D-1598-4D3F-9547-3133C1271AD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66319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E028B6F-D647-4878-B4BB-2D1F673AEFD7}"/>
              </a:ext>
            </a:extLst>
          </p:cNvPr>
          <p:cNvSpPr>
            <a:spLocks noGrp="1"/>
          </p:cNvSpPr>
          <p:nvPr>
            <p:ph type="pic" sz="quarter" idx="11" hasCustomPrompt="1"/>
          </p:nvPr>
        </p:nvSpPr>
        <p:spPr>
          <a:xfrm>
            <a:off x="4424584" y="11386"/>
            <a:ext cx="7767416" cy="6777596"/>
          </a:xfrm>
          <a:custGeom>
            <a:avLst/>
            <a:gdLst>
              <a:gd name="connsiteX0" fmla="*/ 7767416 w 7767416"/>
              <a:gd name="connsiteY0" fmla="*/ 1399861 h 6777596"/>
              <a:gd name="connsiteX1" fmla="*/ 7767416 w 7767416"/>
              <a:gd name="connsiteY1" fmla="*/ 2360732 h 6777596"/>
              <a:gd name="connsiteX2" fmla="*/ 5766870 w 7767416"/>
              <a:gd name="connsiteY2" fmla="*/ 6058701 h 6777596"/>
              <a:gd name="connsiteX3" fmla="*/ 5364742 w 7767416"/>
              <a:gd name="connsiteY3" fmla="*/ 5841156 h 6777596"/>
              <a:gd name="connsiteX4" fmla="*/ 7767416 w 7767416"/>
              <a:gd name="connsiteY4" fmla="*/ 241367 h 6777596"/>
              <a:gd name="connsiteX5" fmla="*/ 7767416 w 7767416"/>
              <a:gd name="connsiteY5" fmla="*/ 1202237 h 6777596"/>
              <a:gd name="connsiteX6" fmla="*/ 5008532 w 7767416"/>
              <a:gd name="connsiteY6" fmla="*/ 6301980 h 6777596"/>
              <a:gd name="connsiteX7" fmla="*/ 4606405 w 7767416"/>
              <a:gd name="connsiteY7" fmla="*/ 6084435 h 6777596"/>
              <a:gd name="connsiteX8" fmla="*/ 7271266 w 7767416"/>
              <a:gd name="connsiteY8" fmla="*/ 0 h 6777596"/>
              <a:gd name="connsiteX9" fmla="*/ 7767416 w 7767416"/>
              <a:gd name="connsiteY9" fmla="*/ 0 h 6777596"/>
              <a:gd name="connsiteX10" fmla="*/ 7767416 w 7767416"/>
              <a:gd name="connsiteY10" fmla="*/ 43746 h 6777596"/>
              <a:gd name="connsiteX11" fmla="*/ 4124504 w 7767416"/>
              <a:gd name="connsiteY11" fmla="*/ 6777596 h 6777596"/>
              <a:gd name="connsiteX12" fmla="*/ 3722377 w 7767416"/>
              <a:gd name="connsiteY12" fmla="*/ 6560053 h 6777596"/>
              <a:gd name="connsiteX13" fmla="*/ 6644537 w 7767416"/>
              <a:gd name="connsiteY13" fmla="*/ 0 h 6777596"/>
              <a:gd name="connsiteX14" fmla="*/ 7164353 w 7767416"/>
              <a:gd name="connsiteY14" fmla="*/ 0 h 6777596"/>
              <a:gd name="connsiteX15" fmla="*/ 3936690 w 7767416"/>
              <a:gd name="connsiteY15" fmla="*/ 5966271 h 6777596"/>
              <a:gd name="connsiteX16" fmla="*/ 3534563 w 7767416"/>
              <a:gd name="connsiteY16" fmla="*/ 5748726 h 6777596"/>
              <a:gd name="connsiteX17" fmla="*/ 6017810 w 7767416"/>
              <a:gd name="connsiteY17" fmla="*/ 0 h 6777596"/>
              <a:gd name="connsiteX18" fmla="*/ 6537626 w 7767416"/>
              <a:gd name="connsiteY18" fmla="*/ 0 h 6777596"/>
              <a:gd name="connsiteX19" fmla="*/ 3371597 w 7767416"/>
              <a:gd name="connsiteY19" fmla="*/ 5852342 h 6777596"/>
              <a:gd name="connsiteX20" fmla="*/ 2969470 w 7767416"/>
              <a:gd name="connsiteY20" fmla="*/ 5634798 h 6777596"/>
              <a:gd name="connsiteX21" fmla="*/ 5391082 w 7767416"/>
              <a:gd name="connsiteY21" fmla="*/ 0 h 6777596"/>
              <a:gd name="connsiteX22" fmla="*/ 5910897 w 7767416"/>
              <a:gd name="connsiteY22" fmla="*/ 0 h 6777596"/>
              <a:gd name="connsiteX23" fmla="*/ 3063713 w 7767416"/>
              <a:gd name="connsiteY23" fmla="*/ 5262964 h 6777596"/>
              <a:gd name="connsiteX24" fmla="*/ 2661586 w 7767416"/>
              <a:gd name="connsiteY24" fmla="*/ 5045420 h 6777596"/>
              <a:gd name="connsiteX25" fmla="*/ 4764354 w 7767416"/>
              <a:gd name="connsiteY25" fmla="*/ 0 h 6777596"/>
              <a:gd name="connsiteX26" fmla="*/ 5284169 w 7767416"/>
              <a:gd name="connsiteY26" fmla="*/ 0 h 6777596"/>
              <a:gd name="connsiteX27" fmla="*/ 2900020 w 7767416"/>
              <a:gd name="connsiteY27" fmla="*/ 4407053 h 6777596"/>
              <a:gd name="connsiteX28" fmla="*/ 2497893 w 7767416"/>
              <a:gd name="connsiteY28" fmla="*/ 4189509 h 6777596"/>
              <a:gd name="connsiteX29" fmla="*/ 4137627 w 7767416"/>
              <a:gd name="connsiteY29" fmla="*/ 0 h 6777596"/>
              <a:gd name="connsiteX30" fmla="*/ 4657442 w 7767416"/>
              <a:gd name="connsiteY30" fmla="*/ 0 h 6777596"/>
              <a:gd name="connsiteX31" fmla="*/ 2118158 w 7767416"/>
              <a:gd name="connsiteY31" fmla="*/ 4693817 h 6777596"/>
              <a:gd name="connsiteX32" fmla="*/ 1716031 w 7767416"/>
              <a:gd name="connsiteY32" fmla="*/ 4476272 h 6777596"/>
              <a:gd name="connsiteX33" fmla="*/ 3510898 w 7767416"/>
              <a:gd name="connsiteY33" fmla="*/ 0 h 6777596"/>
              <a:gd name="connsiteX34" fmla="*/ 4030714 w 7767416"/>
              <a:gd name="connsiteY34" fmla="*/ 0 h 6777596"/>
              <a:gd name="connsiteX35" fmla="*/ 1997663 w 7767416"/>
              <a:gd name="connsiteY35" fmla="*/ 3758054 h 6777596"/>
              <a:gd name="connsiteX36" fmla="*/ 1595536 w 7767416"/>
              <a:gd name="connsiteY36" fmla="*/ 3540509 h 6777596"/>
              <a:gd name="connsiteX37" fmla="*/ 2884170 w 7767416"/>
              <a:gd name="connsiteY37" fmla="*/ 0 h 6777596"/>
              <a:gd name="connsiteX38" fmla="*/ 3403986 w 7767416"/>
              <a:gd name="connsiteY38" fmla="*/ 0 h 6777596"/>
              <a:gd name="connsiteX39" fmla="*/ 1715921 w 7767416"/>
              <a:gd name="connsiteY39" fmla="*/ 3120354 h 6777596"/>
              <a:gd name="connsiteX40" fmla="*/ 1313794 w 7767416"/>
              <a:gd name="connsiteY40" fmla="*/ 2902810 h 6777596"/>
              <a:gd name="connsiteX41" fmla="*/ 2257443 w 7767416"/>
              <a:gd name="connsiteY41" fmla="*/ 0 h 6777596"/>
              <a:gd name="connsiteX42" fmla="*/ 2777258 w 7767416"/>
              <a:gd name="connsiteY42" fmla="*/ 0 h 6777596"/>
              <a:gd name="connsiteX43" fmla="*/ 1541206 w 7767416"/>
              <a:gd name="connsiteY43" fmla="*/ 2284819 h 6777596"/>
              <a:gd name="connsiteX44" fmla="*/ 1139079 w 7767416"/>
              <a:gd name="connsiteY44" fmla="*/ 2067274 h 6777596"/>
              <a:gd name="connsiteX45" fmla="*/ 1630716 w 7767416"/>
              <a:gd name="connsiteY45" fmla="*/ 0 h 6777596"/>
              <a:gd name="connsiteX46" fmla="*/ 2150531 w 7767416"/>
              <a:gd name="connsiteY46" fmla="*/ 0 h 6777596"/>
              <a:gd name="connsiteX47" fmla="*/ 840733 w 7767416"/>
              <a:gd name="connsiteY47" fmla="*/ 2421135 h 6777596"/>
              <a:gd name="connsiteX48" fmla="*/ 438606 w 7767416"/>
              <a:gd name="connsiteY48" fmla="*/ 2203590 h 6777596"/>
              <a:gd name="connsiteX49" fmla="*/ 1003987 w 7767416"/>
              <a:gd name="connsiteY49" fmla="*/ 0 h 6777596"/>
              <a:gd name="connsiteX50" fmla="*/ 1523803 w 7767416"/>
              <a:gd name="connsiteY50" fmla="*/ 0 h 6777596"/>
              <a:gd name="connsiteX51" fmla="*/ 584934 w 7767416"/>
              <a:gd name="connsiteY51" fmla="*/ 1735481 h 6777596"/>
              <a:gd name="connsiteX52" fmla="*/ 182807 w 7767416"/>
              <a:gd name="connsiteY52" fmla="*/ 1517936 h 6777596"/>
              <a:gd name="connsiteX53" fmla="*/ 377260 w 7767416"/>
              <a:gd name="connsiteY53" fmla="*/ 0 h 6777596"/>
              <a:gd name="connsiteX54" fmla="*/ 897075 w 7767416"/>
              <a:gd name="connsiteY54" fmla="*/ 0 h 6777596"/>
              <a:gd name="connsiteX55" fmla="*/ 402127 w 7767416"/>
              <a:gd name="connsiteY55" fmla="*/ 914901 h 6777596"/>
              <a:gd name="connsiteX56" fmla="*/ 0 w 7767416"/>
              <a:gd name="connsiteY56" fmla="*/ 697357 h 67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767416" h="6777596">
                <a:moveTo>
                  <a:pt x="7767416" y="1399861"/>
                </a:moveTo>
                <a:lnTo>
                  <a:pt x="7767416" y="2360732"/>
                </a:lnTo>
                <a:lnTo>
                  <a:pt x="5766870" y="6058701"/>
                </a:lnTo>
                <a:lnTo>
                  <a:pt x="5364742" y="5841156"/>
                </a:lnTo>
                <a:close/>
                <a:moveTo>
                  <a:pt x="7767416" y="241367"/>
                </a:moveTo>
                <a:lnTo>
                  <a:pt x="7767416" y="1202237"/>
                </a:lnTo>
                <a:lnTo>
                  <a:pt x="5008532" y="6301980"/>
                </a:lnTo>
                <a:lnTo>
                  <a:pt x="4606405" y="6084435"/>
                </a:lnTo>
                <a:close/>
                <a:moveTo>
                  <a:pt x="7271266" y="0"/>
                </a:moveTo>
                <a:lnTo>
                  <a:pt x="7767416" y="0"/>
                </a:lnTo>
                <a:lnTo>
                  <a:pt x="7767416" y="43746"/>
                </a:lnTo>
                <a:lnTo>
                  <a:pt x="4124504" y="6777596"/>
                </a:lnTo>
                <a:lnTo>
                  <a:pt x="3722377" y="6560053"/>
                </a:lnTo>
                <a:close/>
                <a:moveTo>
                  <a:pt x="6644537" y="0"/>
                </a:moveTo>
                <a:lnTo>
                  <a:pt x="7164353" y="0"/>
                </a:lnTo>
                <a:lnTo>
                  <a:pt x="3936690" y="5966271"/>
                </a:lnTo>
                <a:lnTo>
                  <a:pt x="3534563" y="5748726"/>
                </a:lnTo>
                <a:close/>
                <a:moveTo>
                  <a:pt x="6017810" y="0"/>
                </a:moveTo>
                <a:lnTo>
                  <a:pt x="6537626" y="0"/>
                </a:lnTo>
                <a:lnTo>
                  <a:pt x="3371597" y="5852342"/>
                </a:lnTo>
                <a:lnTo>
                  <a:pt x="2969470" y="5634798"/>
                </a:lnTo>
                <a:close/>
                <a:moveTo>
                  <a:pt x="5391082" y="0"/>
                </a:moveTo>
                <a:lnTo>
                  <a:pt x="5910897" y="0"/>
                </a:lnTo>
                <a:lnTo>
                  <a:pt x="3063713" y="5262964"/>
                </a:lnTo>
                <a:lnTo>
                  <a:pt x="2661586" y="5045420"/>
                </a:lnTo>
                <a:close/>
                <a:moveTo>
                  <a:pt x="4764354" y="0"/>
                </a:moveTo>
                <a:lnTo>
                  <a:pt x="5284169" y="0"/>
                </a:lnTo>
                <a:lnTo>
                  <a:pt x="2900020" y="4407053"/>
                </a:lnTo>
                <a:lnTo>
                  <a:pt x="2497893" y="4189509"/>
                </a:lnTo>
                <a:close/>
                <a:moveTo>
                  <a:pt x="4137627" y="0"/>
                </a:moveTo>
                <a:lnTo>
                  <a:pt x="4657442" y="0"/>
                </a:lnTo>
                <a:lnTo>
                  <a:pt x="2118158" y="4693817"/>
                </a:lnTo>
                <a:lnTo>
                  <a:pt x="1716031" y="4476272"/>
                </a:lnTo>
                <a:close/>
                <a:moveTo>
                  <a:pt x="3510898" y="0"/>
                </a:moveTo>
                <a:lnTo>
                  <a:pt x="4030714" y="0"/>
                </a:lnTo>
                <a:lnTo>
                  <a:pt x="1997663" y="3758054"/>
                </a:lnTo>
                <a:lnTo>
                  <a:pt x="1595536" y="3540509"/>
                </a:lnTo>
                <a:close/>
                <a:moveTo>
                  <a:pt x="2884170" y="0"/>
                </a:moveTo>
                <a:lnTo>
                  <a:pt x="3403986" y="0"/>
                </a:lnTo>
                <a:lnTo>
                  <a:pt x="1715921" y="3120354"/>
                </a:lnTo>
                <a:lnTo>
                  <a:pt x="1313794" y="2902810"/>
                </a:lnTo>
                <a:close/>
                <a:moveTo>
                  <a:pt x="2257443" y="0"/>
                </a:moveTo>
                <a:lnTo>
                  <a:pt x="2777258" y="0"/>
                </a:lnTo>
                <a:lnTo>
                  <a:pt x="1541206" y="2284819"/>
                </a:lnTo>
                <a:lnTo>
                  <a:pt x="1139079" y="2067274"/>
                </a:lnTo>
                <a:close/>
                <a:moveTo>
                  <a:pt x="1630716" y="0"/>
                </a:moveTo>
                <a:lnTo>
                  <a:pt x="2150531" y="0"/>
                </a:lnTo>
                <a:lnTo>
                  <a:pt x="840733" y="2421135"/>
                </a:lnTo>
                <a:lnTo>
                  <a:pt x="438606" y="2203590"/>
                </a:lnTo>
                <a:close/>
                <a:moveTo>
                  <a:pt x="1003987" y="0"/>
                </a:moveTo>
                <a:lnTo>
                  <a:pt x="1523803" y="0"/>
                </a:lnTo>
                <a:lnTo>
                  <a:pt x="584934" y="1735481"/>
                </a:lnTo>
                <a:lnTo>
                  <a:pt x="182807" y="1517936"/>
                </a:lnTo>
                <a:close/>
                <a:moveTo>
                  <a:pt x="377260" y="0"/>
                </a:moveTo>
                <a:lnTo>
                  <a:pt x="897075" y="0"/>
                </a:lnTo>
                <a:lnTo>
                  <a:pt x="402127" y="914901"/>
                </a:lnTo>
                <a:lnTo>
                  <a:pt x="0" y="69735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56051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A6BFBA-0B81-43EC-82B3-3C7685798270}"/>
              </a:ext>
            </a:extLst>
          </p:cNvPr>
          <p:cNvSpPr/>
          <p:nvPr userDrawn="1"/>
        </p:nvSpPr>
        <p:spPr>
          <a:xfrm>
            <a:off x="0" y="942689"/>
            <a:ext cx="8190689" cy="5915313"/>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a:extLst>
              <a:ext uri="{FF2B5EF4-FFF2-40B4-BE49-F238E27FC236}">
                <a16:creationId xmlns:a16="http://schemas.microsoft.com/office/drawing/2014/main" id="{6A3B45EF-370E-440A-A20B-2942D298C9F7}"/>
              </a:ext>
            </a:extLst>
          </p:cNvPr>
          <p:cNvSpPr>
            <a:spLocks noGrp="1"/>
          </p:cNvSpPr>
          <p:nvPr>
            <p:ph type="pic" sz="quarter" idx="11" hasCustomPrompt="1"/>
          </p:nvPr>
        </p:nvSpPr>
        <p:spPr>
          <a:xfrm>
            <a:off x="0" y="1108954"/>
            <a:ext cx="7960468" cy="5749047"/>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759857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5725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433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31"/>
        <p:cNvGrpSpPr/>
        <p:nvPr/>
      </p:nvGrpSpPr>
      <p:grpSpPr>
        <a:xfrm>
          <a:off x="0" y="0"/>
          <a:ext cx="0" cy="0"/>
          <a:chOff x="0" y="0"/>
          <a:chExt cx="0" cy="0"/>
        </a:xfrm>
      </p:grpSpPr>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a:solidFill>
                  <a:srgbClr val="903163"/>
                </a:solidFill>
              </a:rPr>
              <a:pPr/>
              <a:t>‹#›</a:t>
            </a:fld>
            <a:endParaRPr>
              <a:solidFill>
                <a:srgbClr val="903163"/>
              </a:solidFill>
            </a:endParaRPr>
          </a:p>
        </p:txBody>
      </p:sp>
      <p:sp>
        <p:nvSpPr>
          <p:cNvPr id="33" name="Google Shape;33;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8050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98"/>
        <p:cNvGrpSpPr/>
        <p:nvPr/>
      </p:nvGrpSpPr>
      <p:grpSpPr>
        <a:xfrm>
          <a:off x="0" y="0"/>
          <a:ext cx="0" cy="0"/>
          <a:chOff x="0" y="0"/>
          <a:chExt cx="0" cy="0"/>
        </a:xfrm>
      </p:grpSpPr>
      <p:sp>
        <p:nvSpPr>
          <p:cNvPr id="99" name="Google Shape;99;p1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s-ES">
                <a:solidFill>
                  <a:srgbClr val="3D3D3D"/>
                </a:solidFill>
              </a:rPr>
              <a:pPr/>
              <a:t>‹#›</a:t>
            </a:fld>
            <a:endParaRPr>
              <a:solidFill>
                <a:srgbClr val="3D3D3D"/>
              </a:solidFill>
            </a:endParaRPr>
          </a:p>
        </p:txBody>
      </p:sp>
    </p:spTree>
    <p:extLst>
      <p:ext uri="{BB962C8B-B14F-4D97-AF65-F5344CB8AC3E}">
        <p14:creationId xmlns:p14="http://schemas.microsoft.com/office/powerpoint/2010/main" val="1216635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green">
  <p:cSld name="One green">
    <p:spTree>
      <p:nvGrpSpPr>
        <p:cNvPr id="1" name="Shape 50"/>
        <p:cNvGrpSpPr/>
        <p:nvPr/>
      </p:nvGrpSpPr>
      <p:grpSpPr>
        <a:xfrm>
          <a:off x="0" y="0"/>
          <a:ext cx="0" cy="0"/>
          <a:chOff x="0" y="0"/>
          <a:chExt cx="0" cy="0"/>
        </a:xfrm>
      </p:grpSpPr>
      <p:sp>
        <p:nvSpPr>
          <p:cNvPr id="51" name="Google Shape;51;p10"/>
          <p:cNvSpPr/>
          <p:nvPr/>
        </p:nvSpPr>
        <p:spPr>
          <a:xfrm>
            <a:off x="0" y="0"/>
            <a:ext cx="12192000" cy="6858000"/>
          </a:xfrm>
          <a:prstGeom prst="rect">
            <a:avLst/>
          </a:prstGeom>
          <a:gradFill>
            <a:gsLst>
              <a:gs pos="0">
                <a:srgbClr val="385623">
                  <a:alpha val="49803"/>
                </a:srgbClr>
              </a:gs>
              <a:gs pos="16000">
                <a:srgbClr val="385623">
                  <a:alpha val="49803"/>
                </a:srgbClr>
              </a:gs>
              <a:gs pos="42000">
                <a:srgbClr val="548135">
                  <a:alpha val="49803"/>
                </a:srgbClr>
              </a:gs>
              <a:gs pos="73000">
                <a:srgbClr val="A8D08C">
                  <a:alpha val="49803"/>
                </a:srgbClr>
              </a:gs>
              <a:gs pos="98000">
                <a:srgbClr val="C4E0B2">
                  <a:alpha val="49803"/>
                </a:srgbClr>
              </a:gs>
              <a:gs pos="100000">
                <a:srgbClr val="C4E0B2">
                  <a:alpha val="49803"/>
                </a:srgbClr>
              </a:gs>
            </a:gsLst>
            <a:lin ang="2700006" scaled="0"/>
          </a:gra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52" name="Google Shape;52;p1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6000"/>
              <a:buFont typeface="Barlow Condensed Thin"/>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lt1"/>
              </a:buClr>
              <a:buSzPts val="2400"/>
              <a:buNone/>
              <a:defRPr sz="2400">
                <a:solidFill>
                  <a:schemeClr val="l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s-ES">
                <a:solidFill>
                  <a:srgbClr val="903163"/>
                </a:solidFill>
              </a:rPr>
              <a:pPr/>
              <a:t>‹#›</a:t>
            </a:fld>
            <a:endParaRPr>
              <a:solidFill>
                <a:srgbClr val="903163"/>
              </a:solidFill>
            </a:endParaRPr>
          </a:p>
        </p:txBody>
      </p:sp>
    </p:spTree>
    <p:extLst>
      <p:ext uri="{BB962C8B-B14F-4D97-AF65-F5344CB8AC3E}">
        <p14:creationId xmlns:p14="http://schemas.microsoft.com/office/powerpoint/2010/main" val="374661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5243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94"/>
        <p:cNvGrpSpPr/>
        <p:nvPr/>
      </p:nvGrpSpPr>
      <p:grpSpPr>
        <a:xfrm>
          <a:off x="0" y="0"/>
          <a:ext cx="0" cy="0"/>
          <a:chOff x="0" y="0"/>
          <a:chExt cx="0" cy="0"/>
        </a:xfrm>
      </p:grpSpPr>
      <p:sp>
        <p:nvSpPr>
          <p:cNvPr id="95" name="Google Shape;95;p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a:solidFill>
                  <a:srgbClr val="903163"/>
                </a:solidFill>
              </a:rPr>
              <a:pPr/>
              <a:t>‹#›</a:t>
            </a:fld>
            <a:endParaRPr>
              <a:solidFill>
                <a:srgbClr val="903163"/>
              </a:solidFill>
            </a:endParaRPr>
          </a:p>
        </p:txBody>
      </p:sp>
    </p:spTree>
    <p:extLst>
      <p:ext uri="{BB962C8B-B14F-4D97-AF65-F5344CB8AC3E}">
        <p14:creationId xmlns:p14="http://schemas.microsoft.com/office/powerpoint/2010/main" val="2609249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100"/>
        <p:cNvGrpSpPr/>
        <p:nvPr/>
      </p:nvGrpSpPr>
      <p:grpSpPr>
        <a:xfrm>
          <a:off x="0" y="0"/>
          <a:ext cx="0" cy="0"/>
          <a:chOff x="0" y="0"/>
          <a:chExt cx="0" cy="0"/>
        </a:xfrm>
      </p:grpSpPr>
      <p:sp>
        <p:nvSpPr>
          <p:cNvPr id="101" name="Google Shape;101;p2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a:solidFill>
                  <a:srgbClr val="903163"/>
                </a:solidFill>
              </a:rPr>
              <a:pPr/>
              <a:t>‹#›</a:t>
            </a:fld>
            <a:endParaRPr>
              <a:solidFill>
                <a:srgbClr val="903163"/>
              </a:solidFill>
            </a:endParaRPr>
          </a:p>
        </p:txBody>
      </p:sp>
    </p:spTree>
    <p:extLst>
      <p:ext uri="{BB962C8B-B14F-4D97-AF65-F5344CB8AC3E}">
        <p14:creationId xmlns:p14="http://schemas.microsoft.com/office/powerpoint/2010/main" val="1543329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102"/>
        <p:cNvGrpSpPr/>
        <p:nvPr/>
      </p:nvGrpSpPr>
      <p:grpSpPr>
        <a:xfrm>
          <a:off x="0" y="0"/>
          <a:ext cx="0" cy="0"/>
          <a:chOff x="0" y="0"/>
          <a:chExt cx="0" cy="0"/>
        </a:xfrm>
      </p:grpSpPr>
      <p:sp>
        <p:nvSpPr>
          <p:cNvPr id="103" name="Google Shape;103;p21"/>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a:solidFill>
                  <a:srgbClr val="903163"/>
                </a:solidFill>
              </a:rPr>
              <a:pPr/>
              <a:t>‹#›</a:t>
            </a:fld>
            <a:endParaRPr>
              <a:solidFill>
                <a:srgbClr val="903163"/>
              </a:solidFill>
            </a:endParaRPr>
          </a:p>
        </p:txBody>
      </p:sp>
    </p:spTree>
    <p:extLst>
      <p:ext uri="{BB962C8B-B14F-4D97-AF65-F5344CB8AC3E}">
        <p14:creationId xmlns:p14="http://schemas.microsoft.com/office/powerpoint/2010/main" val="398538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31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279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2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5/5/23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590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5/5/23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5/5/23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327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3" r:id="rId16"/>
    <p:sldLayoutId id="2147483760" r:id="rId17"/>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smtClean="0">
                <a:solidFill>
                  <a:srgbClr val="903163"/>
                </a:solidFill>
              </a:rPr>
              <a:pPr/>
              <a:t>5/5/23 2:55 AM</a:t>
            </a:fld>
            <a:endParaRPr lang="en-US" dirty="0">
              <a:solidFill>
                <a:srgbClr val="90316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solidFill>
                  <a:srgbClr val="903163"/>
                </a:solidFill>
              </a:rPr>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smtClean="0">
                <a:solidFill>
                  <a:srgbClr val="903163"/>
                </a:solidFill>
              </a:rPr>
              <a:pPr/>
              <a:t>‹#›</a:t>
            </a:fld>
            <a:endParaRPr lang="en-US" dirty="0">
              <a:solidFill>
                <a:srgbClr val="90316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77320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fred.stlouisfed.org/graph/?id=JTSQUL" TargetMode="External"/><Relationship Id="rId4" Type="http://schemas.openxmlformats.org/officeDocument/2006/relationships/hyperlink" Target="https://www.bls.gov/jl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icrosoft.com/en-us/worklab/work-trend-index/hybrid-work" TargetMode="External"/><Relationship Id="rId7" Type="http://schemas.openxmlformats.org/officeDocument/2006/relationships/hyperlink" Target="https://www.techtarget.com/whatis/feature/The-Great-Resignation-Everything-you-need-to" TargetMode="External"/><Relationship Id="rId2" Type="http://schemas.openxmlformats.org/officeDocument/2006/relationships/hyperlink" Target="https://www.pewresearch.org/fact-tank/2022/03/09/majority-of-workers-who-quit-a-job-in-2021-cite-low-pay-no-opportunities-for-advancement-feeling-disrespected/#:~:text=Overall%2C%20about%20one%2Din%2D,a%20temporary%20job%20had%20ended." TargetMode="External"/><Relationship Id="rId1" Type="http://schemas.openxmlformats.org/officeDocument/2006/relationships/slideLayout" Target="../slideLayouts/slideLayout2.xml"/><Relationship Id="rId6" Type="http://schemas.openxmlformats.org/officeDocument/2006/relationships/hyperlink" Target="https://www.gallup.com/workplace/349484/state-of-the-global-workplace.aspx" TargetMode="External"/><Relationship Id="rId5" Type="http://schemas.openxmlformats.org/officeDocument/2006/relationships/hyperlink" Target="https://www.pagerduty.com/global-tech-leadership-digital-dependency/" TargetMode="External"/><Relationship Id="rId4" Type="http://schemas.openxmlformats.org/officeDocument/2006/relationships/hyperlink" Target="https://www.linkedin.com/news/story/the-great-resignation-is-here-54807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6913E11-A5EF-45DE-B35A-7A257B64CA25}"/>
              </a:ext>
            </a:extLst>
          </p:cNvPr>
          <p:cNvPicPr>
            <a:picLocks noChangeAspect="1" noChangeArrowheads="1"/>
          </p:cNvPicPr>
          <p:nvPr/>
        </p:nvPicPr>
        <p:blipFill>
          <a:blip r:embed="rId3"/>
          <a:srcRect t="7480" b="748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alf Frame 3"/>
          <p:cNvSpPr/>
          <p:nvPr/>
        </p:nvSpPr>
        <p:spPr>
          <a:xfrm rot="2269983">
            <a:off x="-5021265" y="3185885"/>
            <a:ext cx="10349746" cy="9944124"/>
          </a:xfrm>
          <a:prstGeom prst="halfFrame">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5" name="Right Triangle 4"/>
          <p:cNvSpPr/>
          <p:nvPr/>
        </p:nvSpPr>
        <p:spPr>
          <a:xfrm flipH="1" flipV="1">
            <a:off x="-98475" y="-76202"/>
            <a:ext cx="12376197" cy="9241972"/>
          </a:xfrm>
          <a:prstGeom prst="rtTriangle">
            <a:avLst/>
          </a:prstGeom>
          <a:solidFill>
            <a:srgbClr val="002060">
              <a:alpha val="7991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2775898" y="1464773"/>
            <a:ext cx="9054905" cy="1938992"/>
          </a:xfrm>
          <a:prstGeom prst="rect">
            <a:avLst/>
          </a:prstGeom>
          <a:noFill/>
        </p:spPr>
        <p:txBody>
          <a:bodyPr wrap="square" rtlCol="0">
            <a:spAutoFit/>
          </a:bodyPr>
          <a:lstStyle/>
          <a:p>
            <a:pPr algn="r"/>
            <a:r>
              <a:rPr lang="en-US" sz="4000" b="1" dirty="0">
                <a:solidFill>
                  <a:schemeClr val="bg1"/>
                </a:solidFill>
                <a:latin typeface="Montserrat" pitchFamily="2" charset="77"/>
              </a:rPr>
              <a:t>THE GREAT RESIGNATION: </a:t>
            </a:r>
          </a:p>
          <a:p>
            <a:pPr algn="r"/>
            <a:r>
              <a:rPr lang="en-US" sz="4000" b="1" dirty="0">
                <a:solidFill>
                  <a:schemeClr val="bg1"/>
                </a:solidFill>
                <a:latin typeface="Montserrat" pitchFamily="2" charset="77"/>
              </a:rPr>
              <a:t>A REGIONAL CHALLENGE </a:t>
            </a:r>
          </a:p>
          <a:p>
            <a:pPr algn="r"/>
            <a:r>
              <a:rPr lang="en-US" sz="4000" b="1" dirty="0">
                <a:solidFill>
                  <a:schemeClr val="bg1"/>
                </a:solidFill>
                <a:latin typeface="Montserrat" pitchFamily="2" charset="77"/>
              </a:rPr>
              <a:t>OR GLOBAL REALITY? </a:t>
            </a:r>
            <a:endParaRPr lang="en-IN" sz="4000" b="1" spc="300" dirty="0">
              <a:solidFill>
                <a:schemeClr val="bg1"/>
              </a:solidFill>
              <a:latin typeface="Montserrat" pitchFamily="2" charset="77"/>
              <a:ea typeface="Open Sans Extrabold" panose="020B0906030804020204" pitchFamily="34" charset="0"/>
              <a:cs typeface="Open Sans Extrabold" panose="020B0906030804020204" pitchFamily="34" charset="0"/>
            </a:endParaRPr>
          </a:p>
        </p:txBody>
      </p:sp>
      <p:grpSp>
        <p:nvGrpSpPr>
          <p:cNvPr id="21" name="Group 20"/>
          <p:cNvGrpSpPr/>
          <p:nvPr/>
        </p:nvGrpSpPr>
        <p:grpSpPr>
          <a:xfrm>
            <a:off x="11087853" y="419580"/>
            <a:ext cx="742950" cy="410561"/>
            <a:chOff x="10020300" y="543818"/>
            <a:chExt cx="1044743" cy="577334"/>
          </a:xfrm>
        </p:grpSpPr>
        <p:sp>
          <p:nvSpPr>
            <p:cNvPr id="22" name="Parallelogram 21"/>
            <p:cNvSpPr/>
            <p:nvPr/>
          </p:nvSpPr>
          <p:spPr>
            <a:xfrm>
              <a:off x="10020300" y="666750"/>
              <a:ext cx="895350" cy="454402"/>
            </a:xfrm>
            <a:prstGeom prst="parallelogram">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Parallelogram 22"/>
            <p:cNvSpPr/>
            <p:nvPr/>
          </p:nvSpPr>
          <p:spPr>
            <a:xfrm>
              <a:off x="10169693" y="543818"/>
              <a:ext cx="895350" cy="454402"/>
            </a:xfrm>
            <a:prstGeom prst="parallelogram">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7" name="Straight Connector 6"/>
          <p:cNvCxnSpPr>
            <a:cxnSpLocks/>
          </p:cNvCxnSpPr>
          <p:nvPr/>
        </p:nvCxnSpPr>
        <p:spPr>
          <a:xfrm>
            <a:off x="829987" y="5121560"/>
            <a:ext cx="326570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65A5C3-349F-4523-9F12-82115FE87130}"/>
              </a:ext>
            </a:extLst>
          </p:cNvPr>
          <p:cNvCxnSpPr>
            <a:cxnSpLocks/>
          </p:cNvCxnSpPr>
          <p:nvPr/>
        </p:nvCxnSpPr>
        <p:spPr>
          <a:xfrm>
            <a:off x="7834604" y="3573632"/>
            <a:ext cx="38899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B9E77E98-9562-2DB1-A57F-9077FD2E39F3}"/>
              </a:ext>
            </a:extLst>
          </p:cNvPr>
          <p:cNvPicPr>
            <a:picLocks noChangeAspect="1" noChangeArrowheads="1"/>
          </p:cNvPicPr>
          <p:nvPr/>
        </p:nvPicPr>
        <p:blipFill>
          <a:blip r:embed="rId4"/>
          <a:srcRect/>
          <a:stretch/>
        </p:blipFill>
        <p:spPr bwMode="auto">
          <a:xfrm>
            <a:off x="-461032" y="555480"/>
            <a:ext cx="2366010" cy="1322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BB6A4D5-4E62-3CCD-A387-EE662BE23A61}"/>
              </a:ext>
            </a:extLst>
          </p:cNvPr>
          <p:cNvSpPr/>
          <p:nvPr/>
        </p:nvSpPr>
        <p:spPr>
          <a:xfrm>
            <a:off x="1933114" y="315933"/>
            <a:ext cx="8540041" cy="523220"/>
          </a:xfrm>
          <a:prstGeom prst="rect">
            <a:avLst/>
          </a:prstGeom>
        </p:spPr>
        <p:txBody>
          <a:bodyPr wrap="square">
            <a:spAutoFit/>
          </a:bodyPr>
          <a:lstStyle/>
          <a:p>
            <a:pPr algn="ctr"/>
            <a:r>
              <a:rPr lang="en-US" sz="2800" u="sng" dirty="0">
                <a:solidFill>
                  <a:schemeClr val="bg1"/>
                </a:solidFill>
                <a:latin typeface="Avenir Book" panose="02000503020000020003" pitchFamily="2" charset="0"/>
              </a:rPr>
              <a:t>IAUP REGIONAL MEETING IN EGYPT</a:t>
            </a:r>
            <a:endParaRPr lang="en-US" sz="1200"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2E5A17F2-3664-CE72-FAD0-C8315ECA3947}"/>
              </a:ext>
            </a:extLst>
          </p:cNvPr>
          <p:cNvSpPr txBox="1"/>
          <p:nvPr/>
        </p:nvSpPr>
        <p:spPr>
          <a:xfrm>
            <a:off x="738549" y="5286189"/>
            <a:ext cx="4719710" cy="1231106"/>
          </a:xfrm>
          <a:prstGeom prst="rect">
            <a:avLst/>
          </a:prstGeom>
          <a:noFill/>
        </p:spPr>
        <p:txBody>
          <a:bodyPr wrap="square">
            <a:spAutoFit/>
          </a:bodyPr>
          <a:lstStyle/>
          <a:p>
            <a:pPr algn="l">
              <a:lnSpc>
                <a:spcPct val="100000"/>
              </a:lnSpc>
            </a:pPr>
            <a:r>
              <a:rPr lang="en-US" sz="2000" b="1" dirty="0">
                <a:solidFill>
                  <a:schemeClr val="tx2">
                    <a:lumMod val="20000"/>
                    <a:lumOff val="80000"/>
                  </a:schemeClr>
                </a:solidFill>
                <a:latin typeface="Gill Sans MT" panose="020B0502020104020203" pitchFamily="34" charset="0"/>
              </a:rPr>
              <a:t>DR. MD. SABUR KHAN</a:t>
            </a:r>
          </a:p>
          <a:p>
            <a:pPr algn="l">
              <a:lnSpc>
                <a:spcPct val="100000"/>
              </a:lnSpc>
            </a:pPr>
            <a:r>
              <a:rPr lang="en-US" sz="1800" dirty="0">
                <a:solidFill>
                  <a:schemeClr val="tx2">
                    <a:lumMod val="20000"/>
                    <a:lumOff val="80000"/>
                  </a:schemeClr>
                </a:solidFill>
                <a:latin typeface="Lato" panose="020F0502020204030203" pitchFamily="34" charset="0"/>
              </a:rPr>
              <a:t>President, AUAP</a:t>
            </a:r>
          </a:p>
          <a:p>
            <a:pPr algn="l">
              <a:lnSpc>
                <a:spcPct val="100000"/>
              </a:lnSpc>
            </a:pPr>
            <a:r>
              <a:rPr lang="en-US" sz="1800" dirty="0">
                <a:solidFill>
                  <a:schemeClr val="tx2">
                    <a:lumMod val="20000"/>
                    <a:lumOff val="80000"/>
                  </a:schemeClr>
                </a:solidFill>
                <a:latin typeface="Lato" panose="020F0502020204030203" pitchFamily="34" charset="0"/>
              </a:rPr>
              <a:t>Founder &amp; Chairman</a:t>
            </a:r>
          </a:p>
          <a:p>
            <a:pPr algn="l">
              <a:lnSpc>
                <a:spcPct val="100000"/>
              </a:lnSpc>
            </a:pPr>
            <a:r>
              <a:rPr lang="en-US" sz="1800" dirty="0">
                <a:solidFill>
                  <a:schemeClr val="tx2">
                    <a:lumMod val="20000"/>
                    <a:lumOff val="80000"/>
                  </a:schemeClr>
                </a:solidFill>
                <a:latin typeface="Lato" panose="020F0502020204030203" pitchFamily="34" charset="0"/>
              </a:rPr>
              <a:t>Daffodil International University, Bangladesh</a:t>
            </a:r>
            <a:endParaRPr lang="en-US" sz="800" dirty="0">
              <a:solidFill>
                <a:schemeClr val="tx2">
                  <a:lumMod val="20000"/>
                  <a:lumOff val="80000"/>
                </a:schemeClr>
              </a:solidFill>
              <a:latin typeface="Lato" panose="020F0502020204030203" pitchFamily="34" charset="0"/>
            </a:endParaRPr>
          </a:p>
        </p:txBody>
      </p:sp>
      <p:pic>
        <p:nvPicPr>
          <p:cNvPr id="10" name="Picture 9">
            <a:extLst>
              <a:ext uri="{FF2B5EF4-FFF2-40B4-BE49-F238E27FC236}">
                <a16:creationId xmlns:a16="http://schemas.microsoft.com/office/drawing/2014/main" id="{42795008-93E9-2ADF-CC96-346AE639E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5312" y="5967938"/>
            <a:ext cx="2461475" cy="652291"/>
          </a:xfrm>
          <a:prstGeom prst="rect">
            <a:avLst/>
          </a:prstGeom>
        </p:spPr>
      </p:pic>
    </p:spTree>
    <p:extLst>
      <p:ext uri="{BB962C8B-B14F-4D97-AF65-F5344CB8AC3E}">
        <p14:creationId xmlns:p14="http://schemas.microsoft.com/office/powerpoint/2010/main" val="136213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pewresearch.org/wp-content/uploads/2022/03/ft_2022.03.09_greatresignation_01.png?w=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233" y="-10973"/>
            <a:ext cx="4932610" cy="6846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9340" y="2427190"/>
            <a:ext cx="4101921" cy="2862322"/>
          </a:xfrm>
          <a:prstGeom prst="rect">
            <a:avLst/>
          </a:prstGeom>
          <a:ln w="38100">
            <a:solidFill>
              <a:srgbClr val="0070C0"/>
            </a:solidFill>
          </a:ln>
        </p:spPr>
        <p:txBody>
          <a:bodyPr wrap="square">
            <a:spAutoFit/>
          </a:bodyPr>
          <a:lstStyle/>
          <a:p>
            <a:pPr algn="just"/>
            <a:r>
              <a:rPr lang="en-US" sz="2000" dirty="0">
                <a:solidFill>
                  <a:srgbClr val="2A2A2A"/>
                </a:solidFill>
                <a:latin typeface="Lato" panose="020F0502020204030203" pitchFamily="34" charset="77"/>
              </a:rPr>
              <a:t>Majorities of workers who quit a job in 2021 say low pay (63%), no opportunities for advancement (63%) and feeling disrespected at work (57%) were reasons why they quit, according to the Feb. 7-13 survey. At least a third say each of these were </a:t>
            </a:r>
            <a:r>
              <a:rPr lang="en-US" sz="2000" i="1" dirty="0">
                <a:solidFill>
                  <a:srgbClr val="2A2A2A"/>
                </a:solidFill>
                <a:latin typeface="Lato" panose="020F0502020204030203" pitchFamily="34" charset="77"/>
              </a:rPr>
              <a:t>major</a:t>
            </a:r>
            <a:r>
              <a:rPr lang="en-US" sz="2000" dirty="0">
                <a:solidFill>
                  <a:srgbClr val="2A2A2A"/>
                </a:solidFill>
                <a:latin typeface="Lato" panose="020F0502020204030203" pitchFamily="34" charset="77"/>
              </a:rPr>
              <a:t> reasons why they left.  </a:t>
            </a:r>
            <a:endParaRPr lang="en-US" sz="2000" dirty="0">
              <a:latin typeface="Lato" panose="020F0502020204030203" pitchFamily="34" charset="77"/>
            </a:endParaRPr>
          </a:p>
        </p:txBody>
      </p:sp>
      <p:sp>
        <p:nvSpPr>
          <p:cNvPr id="5" name="Right Arrow 4"/>
          <p:cNvSpPr/>
          <p:nvPr/>
        </p:nvSpPr>
        <p:spPr>
          <a:xfrm>
            <a:off x="4832796" y="2830838"/>
            <a:ext cx="1807153" cy="197046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FE3F60C-9D64-434D-DD09-6E398507D81D}"/>
              </a:ext>
            </a:extLst>
          </p:cNvPr>
          <p:cNvSpPr txBox="1">
            <a:spLocks/>
          </p:cNvSpPr>
          <p:nvPr/>
        </p:nvSpPr>
        <p:spPr>
          <a:xfrm>
            <a:off x="876337" y="557079"/>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b="1" dirty="0">
                <a:latin typeface="Montserrat" pitchFamily="2" charset="77"/>
              </a:rPr>
              <a:t>Key factors</a:t>
            </a:r>
          </a:p>
        </p:txBody>
      </p:sp>
    </p:spTree>
    <p:extLst>
      <p:ext uri="{BB962C8B-B14F-4D97-AF65-F5344CB8AC3E}">
        <p14:creationId xmlns:p14="http://schemas.microsoft.com/office/powerpoint/2010/main" val="16099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6566" y="0"/>
            <a:ext cx="6255434" cy="6858000"/>
          </a:xfrm>
          <a:prstGeom prst="rect">
            <a:avLst/>
          </a:prstGeom>
        </p:spPr>
      </p:pic>
      <p:sp>
        <p:nvSpPr>
          <p:cNvPr id="5" name="Rectangle 4"/>
          <p:cNvSpPr/>
          <p:nvPr/>
        </p:nvSpPr>
        <p:spPr>
          <a:xfrm>
            <a:off x="399706" y="2295780"/>
            <a:ext cx="3885127" cy="3416320"/>
          </a:xfrm>
          <a:prstGeom prst="rect">
            <a:avLst/>
          </a:prstGeom>
        </p:spPr>
        <p:txBody>
          <a:bodyPr wrap="square">
            <a:spAutoFit/>
          </a:bodyPr>
          <a:lstStyle/>
          <a:p>
            <a:pPr algn="just"/>
            <a:r>
              <a:rPr lang="en-US" dirty="0">
                <a:solidFill>
                  <a:srgbClr val="2A2A2A"/>
                </a:solidFill>
                <a:latin typeface="Lato" panose="020F0502020204030203" pitchFamily="34" charset="77"/>
              </a:rPr>
              <a:t>Graduates are more likely than those with less education to say that compared with their last job, they are now earning more (66% vs. 51%) and have more opportunities for advancement (63% vs. 49%). In turn, those with less education are more likely than college graduates to say they are earning </a:t>
            </a:r>
            <a:r>
              <a:rPr lang="en-US" i="1" dirty="0">
                <a:solidFill>
                  <a:srgbClr val="2A2A2A"/>
                </a:solidFill>
                <a:latin typeface="Lato" panose="020F0502020204030203" pitchFamily="34" charset="77"/>
              </a:rPr>
              <a:t>less </a:t>
            </a:r>
            <a:r>
              <a:rPr lang="en-US" dirty="0">
                <a:solidFill>
                  <a:srgbClr val="2A2A2A"/>
                </a:solidFill>
                <a:latin typeface="Lato" panose="020F0502020204030203" pitchFamily="34" charset="77"/>
              </a:rPr>
              <a:t>in their current job (27% vs. 16%) and that they have </a:t>
            </a:r>
            <a:r>
              <a:rPr lang="en-US" i="1" dirty="0">
                <a:solidFill>
                  <a:srgbClr val="2A2A2A"/>
                </a:solidFill>
                <a:latin typeface="Lato" panose="020F0502020204030203" pitchFamily="34" charset="77"/>
              </a:rPr>
              <a:t>fewer </a:t>
            </a:r>
            <a:r>
              <a:rPr lang="en-US" dirty="0">
                <a:solidFill>
                  <a:srgbClr val="2A2A2A"/>
                </a:solidFill>
                <a:latin typeface="Lato" panose="020F0502020204030203" pitchFamily="34" charset="77"/>
              </a:rPr>
              <a:t>opportunities for advancement (18% vs. 9%).</a:t>
            </a:r>
            <a:endParaRPr lang="en-US" dirty="0">
              <a:latin typeface="Lato" panose="020F0502020204030203" pitchFamily="34" charset="77"/>
            </a:endParaRPr>
          </a:p>
        </p:txBody>
      </p:sp>
      <p:sp>
        <p:nvSpPr>
          <p:cNvPr id="6" name="Right Arrow 5"/>
          <p:cNvSpPr/>
          <p:nvPr/>
        </p:nvSpPr>
        <p:spPr>
          <a:xfrm>
            <a:off x="4443210" y="3115298"/>
            <a:ext cx="1493355" cy="1777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8084" y="6122497"/>
            <a:ext cx="3885127" cy="307777"/>
          </a:xfrm>
          <a:prstGeom prst="rect">
            <a:avLst/>
          </a:prstGeom>
        </p:spPr>
        <p:txBody>
          <a:bodyPr wrap="square">
            <a:spAutoFit/>
          </a:bodyPr>
          <a:lstStyle/>
          <a:p>
            <a:r>
              <a:rPr lang="en-US" sz="1400" dirty="0">
                <a:solidFill>
                  <a:srgbClr val="002060"/>
                </a:solidFill>
                <a:latin typeface="Arial Narrow" panose="020B0606020202030204" pitchFamily="34" charset="0"/>
              </a:rPr>
              <a:t>Source: Survey of U.S. adults conducted Feb 7-13, 2022 </a:t>
            </a:r>
          </a:p>
        </p:txBody>
      </p:sp>
      <p:sp>
        <p:nvSpPr>
          <p:cNvPr id="9" name="Title 1">
            <a:extLst>
              <a:ext uri="{FF2B5EF4-FFF2-40B4-BE49-F238E27FC236}">
                <a16:creationId xmlns:a16="http://schemas.microsoft.com/office/drawing/2014/main" id="{2FA0412B-1643-37B1-0921-B3CBE90DACD8}"/>
              </a:ext>
            </a:extLst>
          </p:cNvPr>
          <p:cNvSpPr txBox="1">
            <a:spLocks/>
          </p:cNvSpPr>
          <p:nvPr/>
        </p:nvSpPr>
        <p:spPr>
          <a:xfrm>
            <a:off x="876337" y="557079"/>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b="1" dirty="0">
                <a:latin typeface="Montserrat" pitchFamily="2" charset="77"/>
              </a:rPr>
              <a:t>Key factors</a:t>
            </a:r>
          </a:p>
        </p:txBody>
      </p:sp>
    </p:spTree>
    <p:extLst>
      <p:ext uri="{BB962C8B-B14F-4D97-AF65-F5344CB8AC3E}">
        <p14:creationId xmlns:p14="http://schemas.microsoft.com/office/powerpoint/2010/main" val="359328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3839" y="1696309"/>
            <a:ext cx="8064321" cy="4406090"/>
          </a:xfrm>
          <a:prstGeom prst="rect">
            <a:avLst/>
          </a:prstGeom>
        </p:spPr>
      </p:pic>
      <p:sp>
        <p:nvSpPr>
          <p:cNvPr id="5" name="Rectangle 4"/>
          <p:cNvSpPr/>
          <p:nvPr/>
        </p:nvSpPr>
        <p:spPr>
          <a:xfrm>
            <a:off x="2896106" y="6322753"/>
            <a:ext cx="5961888" cy="338554"/>
          </a:xfrm>
          <a:prstGeom prst="rect">
            <a:avLst/>
          </a:prstGeom>
        </p:spPr>
        <p:txBody>
          <a:bodyPr wrap="none">
            <a:spAutoFit/>
          </a:bodyPr>
          <a:lstStyle/>
          <a:p>
            <a:r>
              <a:rPr lang="en-US" sz="1600" b="1" dirty="0">
                <a:solidFill>
                  <a:srgbClr val="0070C0"/>
                </a:solidFill>
                <a:latin typeface="Lato" panose="020F0502020204030203" pitchFamily="34" charset="77"/>
              </a:rPr>
              <a:t>Source</a:t>
            </a:r>
            <a:r>
              <a:rPr lang="en-US" sz="1600" dirty="0">
                <a:solidFill>
                  <a:srgbClr val="222222"/>
                </a:solidFill>
                <a:latin typeface="Lato" panose="020F0502020204030203" pitchFamily="34" charset="77"/>
              </a:rPr>
              <a:t>: </a:t>
            </a:r>
            <a:r>
              <a:rPr lang="en-US" sz="1600" dirty="0" err="1">
                <a:solidFill>
                  <a:srgbClr val="222222"/>
                </a:solidFill>
                <a:latin typeface="Lato" panose="020F0502020204030203" pitchFamily="34" charset="77"/>
              </a:rPr>
              <a:t>Faccini</a:t>
            </a:r>
            <a:r>
              <a:rPr lang="en-US" sz="1600" dirty="0">
                <a:solidFill>
                  <a:srgbClr val="222222"/>
                </a:solidFill>
                <a:latin typeface="Lato" panose="020F0502020204030203" pitchFamily="34" charset="77"/>
              </a:rPr>
              <a:t>, R., &amp; </a:t>
            </a:r>
            <a:r>
              <a:rPr lang="en-US" sz="1600" dirty="0" err="1">
                <a:solidFill>
                  <a:srgbClr val="222222"/>
                </a:solidFill>
                <a:latin typeface="Lato" panose="020F0502020204030203" pitchFamily="34" charset="77"/>
              </a:rPr>
              <a:t>Melosi</a:t>
            </a:r>
            <a:r>
              <a:rPr lang="en-US" sz="1600" dirty="0">
                <a:solidFill>
                  <a:srgbClr val="222222"/>
                </a:solidFill>
                <a:latin typeface="Lato" panose="020F0502020204030203" pitchFamily="34" charset="77"/>
              </a:rPr>
              <a:t>, L. (2021). Bad jobs and low inflation.</a:t>
            </a:r>
            <a:endParaRPr lang="en-US" sz="1600" dirty="0">
              <a:latin typeface="Lato" panose="020F0502020204030203" pitchFamily="34" charset="77"/>
            </a:endParaRPr>
          </a:p>
        </p:txBody>
      </p:sp>
      <p:sp>
        <p:nvSpPr>
          <p:cNvPr id="18" name="Title 1">
            <a:extLst>
              <a:ext uri="{FF2B5EF4-FFF2-40B4-BE49-F238E27FC236}">
                <a16:creationId xmlns:a16="http://schemas.microsoft.com/office/drawing/2014/main" id="{F98A45B1-3EFF-0333-E7B0-E5E1165DEC74}"/>
              </a:ext>
            </a:extLst>
          </p:cNvPr>
          <p:cNvSpPr txBox="1">
            <a:spLocks/>
          </p:cNvSpPr>
          <p:nvPr/>
        </p:nvSpPr>
        <p:spPr>
          <a:xfrm>
            <a:off x="1129555" y="196693"/>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b="1" dirty="0">
                <a:solidFill>
                  <a:schemeClr val="tx1"/>
                </a:solidFill>
                <a:latin typeface="Montserrat" pitchFamily="2" charset="77"/>
              </a:rPr>
              <a:t>The Effects of the </a:t>
            </a:r>
          </a:p>
          <a:p>
            <a:r>
              <a:rPr lang="en-US" sz="3600" b="1" dirty="0">
                <a:solidFill>
                  <a:schemeClr val="tx1"/>
                </a:solidFill>
                <a:latin typeface="Montserrat" pitchFamily="2" charset="77"/>
              </a:rPr>
              <a:t>“Great Resignation” </a:t>
            </a:r>
          </a:p>
        </p:txBody>
      </p:sp>
    </p:spTree>
    <p:extLst>
      <p:ext uri="{BB962C8B-B14F-4D97-AF65-F5344CB8AC3E}">
        <p14:creationId xmlns:p14="http://schemas.microsoft.com/office/powerpoint/2010/main" val="35053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cus on the solution, not on the problem - Make Me Better"/>
          <p:cNvPicPr>
            <a:picLocks noChangeAspect="1" noChangeArrowheads="1"/>
          </p:cNvPicPr>
          <p:nvPr/>
        </p:nvPicPr>
        <p:blipFill rotWithShape="1">
          <a:blip r:embed="rId2">
            <a:extLst>
              <a:ext uri="{28A0092B-C50C-407E-A947-70E740481C1C}">
                <a14:useLocalDpi xmlns:a14="http://schemas.microsoft.com/office/drawing/2010/main" val="0"/>
              </a:ext>
            </a:extLst>
          </a:blip>
          <a:srcRect t="26643" r="7000"/>
          <a:stretch/>
        </p:blipFill>
        <p:spPr bwMode="auto">
          <a:xfrm>
            <a:off x="1" y="2385811"/>
            <a:ext cx="5669279" cy="2730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775006-20EB-0C46-242A-6ED016BDE74C}"/>
              </a:ext>
            </a:extLst>
          </p:cNvPr>
          <p:cNvSpPr txBox="1"/>
          <p:nvPr/>
        </p:nvSpPr>
        <p:spPr>
          <a:xfrm>
            <a:off x="5938910" y="1642209"/>
            <a:ext cx="6098344" cy="4571251"/>
          </a:xfrm>
          <a:prstGeom prst="rect">
            <a:avLst/>
          </a:prstGeom>
          <a:noFill/>
        </p:spPr>
        <p:txBody>
          <a:bodyPr wrap="square">
            <a:spAutoFit/>
          </a:bodyPr>
          <a:lstStyle/>
          <a:p>
            <a:pPr marL="342900" marR="0" lvl="0" indent="-342900">
              <a:lnSpc>
                <a:spcPct val="250000"/>
              </a:lnSpc>
              <a:spcBef>
                <a:spcPts val="0"/>
              </a:spcBef>
              <a:spcAft>
                <a:spcPts val="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Foster a positive and equitable work environment</a:t>
            </a:r>
            <a:endParaRPr lang="en-US" sz="1200" dirty="0">
              <a:latin typeface="Lato" panose="020F0502020204030203" pitchFamily="34" charset="77"/>
              <a:ea typeface="Calibri" panose="020F0502020204030204" pitchFamily="34" charset="0"/>
              <a:cs typeface="Times New Roman" panose="02020603050405020304" pitchFamily="18" charset="0"/>
            </a:endParaRPr>
          </a:p>
          <a:p>
            <a:pPr marL="342900" marR="0" lvl="0" indent="-342900">
              <a:lnSpc>
                <a:spcPct val="250000"/>
              </a:lnSpc>
              <a:spcBef>
                <a:spcPts val="0"/>
              </a:spcBef>
              <a:spcAft>
                <a:spcPts val="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Support employees’ career advancement</a:t>
            </a:r>
            <a:endParaRPr lang="en-US" sz="1200" dirty="0">
              <a:latin typeface="Lato" panose="020F0502020204030203" pitchFamily="34" charset="77"/>
              <a:ea typeface="Calibri" panose="020F0502020204030204" pitchFamily="34" charset="0"/>
              <a:cs typeface="Times New Roman" panose="02020603050405020304" pitchFamily="18" charset="0"/>
            </a:endParaRPr>
          </a:p>
          <a:p>
            <a:pPr marL="342900" marR="0" lvl="0" indent="-342900">
              <a:lnSpc>
                <a:spcPct val="250000"/>
              </a:lnSpc>
              <a:spcBef>
                <a:spcPts val="0"/>
              </a:spcBef>
              <a:spcAft>
                <a:spcPts val="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Compensate workers generously and fairly</a:t>
            </a:r>
            <a:endParaRPr lang="en-US" sz="1200" dirty="0">
              <a:latin typeface="Lato" panose="020F0502020204030203" pitchFamily="34" charset="77"/>
              <a:ea typeface="Calibri" panose="020F0502020204030204" pitchFamily="34" charset="0"/>
              <a:cs typeface="Times New Roman" panose="02020603050405020304" pitchFamily="18" charset="0"/>
            </a:endParaRPr>
          </a:p>
          <a:p>
            <a:pPr marL="342900" marR="0" lvl="0" indent="-342900">
              <a:lnSpc>
                <a:spcPct val="250000"/>
              </a:lnSpc>
              <a:spcBef>
                <a:spcPts val="0"/>
              </a:spcBef>
              <a:spcAft>
                <a:spcPts val="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Prioritize employees’ well-being</a:t>
            </a:r>
            <a:endParaRPr lang="en-US" sz="1200" dirty="0">
              <a:latin typeface="Lato" panose="020F0502020204030203" pitchFamily="34" charset="77"/>
              <a:ea typeface="Calibri" panose="020F0502020204030204" pitchFamily="34" charset="0"/>
              <a:cs typeface="Times New Roman" panose="02020603050405020304" pitchFamily="18" charset="0"/>
            </a:endParaRPr>
          </a:p>
          <a:p>
            <a:pPr marL="342900" marR="0" lvl="0" indent="-342900">
              <a:lnSpc>
                <a:spcPct val="250000"/>
              </a:lnSpc>
              <a:spcBef>
                <a:spcPts val="0"/>
              </a:spcBef>
              <a:spcAft>
                <a:spcPts val="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Provide workplace flexibility</a:t>
            </a:r>
            <a:endParaRPr lang="en-US" sz="1200" dirty="0">
              <a:latin typeface="Lato" panose="020F0502020204030203" pitchFamily="34" charset="77"/>
              <a:ea typeface="Calibri" panose="020F0502020204030204" pitchFamily="34" charset="0"/>
              <a:cs typeface="Times New Roman" panose="02020603050405020304" pitchFamily="18" charset="0"/>
            </a:endParaRPr>
          </a:p>
          <a:p>
            <a:pPr marL="342900" marR="0" lvl="0" indent="-342900">
              <a:lnSpc>
                <a:spcPct val="250000"/>
              </a:lnSpc>
              <a:spcBef>
                <a:spcPts val="0"/>
              </a:spcBef>
              <a:spcAft>
                <a:spcPts val="800"/>
              </a:spcAft>
              <a:buFont typeface="Wingdings" panose="05000000000000000000" pitchFamily="2" charset="2"/>
              <a:buChar char=""/>
            </a:pPr>
            <a:r>
              <a:rPr lang="en-US" sz="2000" dirty="0">
                <a:latin typeface="Lato" panose="020F0502020204030203" pitchFamily="34" charset="77"/>
                <a:ea typeface="Calibri" panose="020F0502020204030204" pitchFamily="34" charset="0"/>
                <a:cs typeface="Times New Roman" panose="02020603050405020304" pitchFamily="18" charset="0"/>
              </a:rPr>
              <a:t>Promote open communication</a:t>
            </a:r>
            <a:endParaRPr lang="en-US" sz="1200" dirty="0">
              <a:effectLst/>
              <a:latin typeface="Lato" panose="020F0502020204030203" pitchFamily="34" charset="77"/>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3CD253EA-D2D8-0B19-7954-589E5D6993D0}"/>
              </a:ext>
            </a:extLst>
          </p:cNvPr>
          <p:cNvSpPr txBox="1">
            <a:spLocks/>
          </p:cNvSpPr>
          <p:nvPr/>
        </p:nvSpPr>
        <p:spPr>
          <a:xfrm>
            <a:off x="1386606" y="290661"/>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b="1" dirty="0">
                <a:latin typeface="Montserrat" pitchFamily="2" charset="77"/>
              </a:rPr>
              <a:t>The great resignation</a:t>
            </a:r>
          </a:p>
        </p:txBody>
      </p:sp>
    </p:spTree>
    <p:extLst>
      <p:ext uri="{BB962C8B-B14F-4D97-AF65-F5344CB8AC3E}">
        <p14:creationId xmlns:p14="http://schemas.microsoft.com/office/powerpoint/2010/main" val="255727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DE959-2C3A-2BFC-F18A-9C0CA5A640F3}"/>
              </a:ext>
            </a:extLst>
          </p:cNvPr>
          <p:cNvSpPr/>
          <p:nvPr/>
        </p:nvSpPr>
        <p:spPr>
          <a:xfrm>
            <a:off x="0" y="-1"/>
            <a:ext cx="12192000" cy="6858001"/>
          </a:xfrm>
          <a:prstGeom prst="rect">
            <a:avLst/>
          </a:prstGeom>
          <a:solidFill>
            <a:srgbClr val="F7FC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151974" y="148251"/>
            <a:ext cx="7888052" cy="1499616"/>
          </a:xfrm>
        </p:spPr>
        <p:txBody>
          <a:bodyPr>
            <a:normAutofit/>
          </a:bodyPr>
          <a:lstStyle/>
          <a:p>
            <a:pPr algn="ctr"/>
            <a:r>
              <a:rPr lang="en-US" sz="4000" b="1" dirty="0">
                <a:latin typeface="Montserrat" pitchFamily="2" charset="77"/>
              </a:rPr>
              <a:t>FUTURE outlook: </a:t>
            </a:r>
            <a:br>
              <a:rPr lang="en-US" sz="4000" b="1" dirty="0">
                <a:latin typeface="Montserrat" pitchFamily="2" charset="77"/>
              </a:rPr>
            </a:br>
            <a:r>
              <a:rPr lang="en-US" sz="4000" b="1" dirty="0">
                <a:latin typeface="Montserrat" pitchFamily="2" charset="77"/>
              </a:rPr>
              <a:t>great resignation </a:t>
            </a:r>
          </a:p>
        </p:txBody>
      </p:sp>
      <p:pic>
        <p:nvPicPr>
          <p:cNvPr id="15362" name="Picture 2" descr="where employees go in the great resignation in 2022"/>
          <p:cNvPicPr>
            <a:picLocks noChangeAspect="1" noChangeArrowheads="1"/>
          </p:cNvPicPr>
          <p:nvPr/>
        </p:nvPicPr>
        <p:blipFill rotWithShape="1">
          <a:blip r:embed="rId2">
            <a:extLst>
              <a:ext uri="{28A0092B-C50C-407E-A947-70E740481C1C}">
                <a14:useLocalDpi xmlns:a14="http://schemas.microsoft.com/office/drawing/2010/main" val="0"/>
              </a:ext>
            </a:extLst>
          </a:blip>
          <a:srcRect t="13961"/>
          <a:stretch/>
        </p:blipFill>
        <p:spPr bwMode="auto">
          <a:xfrm>
            <a:off x="1911627" y="1647867"/>
            <a:ext cx="8368746" cy="4800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62856" y="6596390"/>
            <a:ext cx="3429144" cy="261610"/>
          </a:xfrm>
          <a:prstGeom prst="rect">
            <a:avLst/>
          </a:prstGeom>
        </p:spPr>
        <p:txBody>
          <a:bodyPr wrap="none">
            <a:spAutoFit/>
          </a:bodyPr>
          <a:lstStyle/>
          <a:p>
            <a:r>
              <a:rPr lang="en-US" sz="1100" dirty="0">
                <a:latin typeface="Arial Narrow" panose="020B0606020202030204" pitchFamily="34" charset="0"/>
              </a:rPr>
              <a:t>Source: https://resources.ovice.in/blog/great-resignation-trends/</a:t>
            </a:r>
          </a:p>
        </p:txBody>
      </p:sp>
    </p:spTree>
    <p:extLst>
      <p:ext uri="{BB962C8B-B14F-4D97-AF65-F5344CB8AC3E}">
        <p14:creationId xmlns:p14="http://schemas.microsoft.com/office/powerpoint/2010/main" val="227721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06769" y="810083"/>
            <a:ext cx="7888052" cy="618186"/>
          </a:xfrm>
        </p:spPr>
        <p:txBody>
          <a:bodyPr>
            <a:noAutofit/>
          </a:bodyPr>
          <a:lstStyle/>
          <a:p>
            <a:r>
              <a:rPr lang="en-US" sz="4400" b="1" dirty="0">
                <a:latin typeface="Montserrat" pitchFamily="2" charset="77"/>
              </a:rPr>
              <a:t>FUTURE outlook: great resignation </a:t>
            </a:r>
          </a:p>
        </p:txBody>
      </p:sp>
      <p:pic>
        <p:nvPicPr>
          <p:cNvPr id="16386" name="Picture 2" descr="2023 Hiring Trends: The State of the Great Resig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72" y="2240623"/>
            <a:ext cx="5246274" cy="3498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C1FDD6-3B6D-57ED-C3CB-271EB99996C7}"/>
              </a:ext>
            </a:extLst>
          </p:cNvPr>
          <p:cNvSpPr txBox="1"/>
          <p:nvPr/>
        </p:nvSpPr>
        <p:spPr>
          <a:xfrm>
            <a:off x="5854506" y="2698384"/>
            <a:ext cx="6224952" cy="2862322"/>
          </a:xfrm>
          <a:prstGeom prst="rect">
            <a:avLst/>
          </a:prstGeom>
          <a:noFill/>
        </p:spPr>
        <p:txBody>
          <a:bodyPr wrap="square">
            <a:spAutoFit/>
          </a:bodyPr>
          <a:lstStyle/>
          <a:p>
            <a:pPr marL="342900" indent="-342900">
              <a:buFont typeface="Wingdings" pitchFamily="2" charset="2"/>
              <a:buChar char="ü"/>
            </a:pPr>
            <a:r>
              <a:rPr lang="en-US" sz="2000" dirty="0">
                <a:latin typeface="Lato" panose="020F0502020204030203" pitchFamily="34" charset="77"/>
              </a:rPr>
              <a:t> Listen to the employees who stay to have fewer </a:t>
            </a:r>
          </a:p>
          <a:p>
            <a:r>
              <a:rPr lang="en-US" sz="2000" dirty="0">
                <a:latin typeface="Lato" panose="020F0502020204030203" pitchFamily="34" charset="77"/>
              </a:rPr>
              <a:t>        of those who leave. </a:t>
            </a:r>
          </a:p>
          <a:p>
            <a:pPr>
              <a:buFont typeface="Arial" panose="020B0604020202020204" pitchFamily="34" charset="0"/>
              <a:buChar char="•"/>
            </a:pPr>
            <a:endParaRPr lang="en-US" sz="2000" dirty="0">
              <a:latin typeface="Lato" panose="020F0502020204030203" pitchFamily="34" charset="77"/>
            </a:endParaRPr>
          </a:p>
          <a:p>
            <a:pPr marL="342900" indent="-342900">
              <a:buFont typeface="Wingdings" pitchFamily="2" charset="2"/>
              <a:buChar char="ü"/>
            </a:pPr>
            <a:r>
              <a:rPr lang="en-US" sz="2000" dirty="0">
                <a:latin typeface="Lato" panose="020F0502020204030203" pitchFamily="34" charset="77"/>
              </a:rPr>
              <a:t> Personalize the way you pursue employees. </a:t>
            </a:r>
          </a:p>
          <a:p>
            <a:pPr>
              <a:buFont typeface="Arial" panose="020B0604020202020204" pitchFamily="34" charset="0"/>
              <a:buChar char="•"/>
            </a:pPr>
            <a:endParaRPr lang="en-US" sz="2000" dirty="0">
              <a:latin typeface="Lato" panose="020F0502020204030203" pitchFamily="34" charset="77"/>
            </a:endParaRPr>
          </a:p>
          <a:p>
            <a:pPr marL="342900" indent="-342900">
              <a:buFont typeface="Wingdings" pitchFamily="2" charset="2"/>
              <a:buChar char="ü"/>
            </a:pPr>
            <a:r>
              <a:rPr lang="en-US" sz="2000" dirty="0">
                <a:latin typeface="Lato" panose="020F0502020204030203" pitchFamily="34" charset="77"/>
              </a:rPr>
              <a:t> Follow market trends and test new technologies. </a:t>
            </a:r>
          </a:p>
          <a:p>
            <a:endParaRPr lang="en-US" sz="2000" dirty="0">
              <a:latin typeface="Lato" panose="020F0502020204030203" pitchFamily="34" charset="77"/>
            </a:endParaRPr>
          </a:p>
          <a:p>
            <a:pPr marL="342900" indent="-342900">
              <a:buFont typeface="Wingdings" pitchFamily="2" charset="2"/>
              <a:buChar char="ü"/>
            </a:pPr>
            <a:r>
              <a:rPr lang="en-US" sz="2000" dirty="0">
                <a:latin typeface="Lato" panose="020F0502020204030203" pitchFamily="34" charset="77"/>
              </a:rPr>
              <a:t> Use technology to improve the employee experience. </a:t>
            </a:r>
            <a:endParaRPr lang="en-US" sz="2000" b="0" i="0" dirty="0">
              <a:effectLst/>
              <a:latin typeface="Lato" panose="020F0502020204030203" pitchFamily="34" charset="77"/>
            </a:endParaRPr>
          </a:p>
        </p:txBody>
      </p:sp>
    </p:spTree>
    <p:extLst>
      <p:ext uri="{BB962C8B-B14F-4D97-AF65-F5344CB8AC3E}">
        <p14:creationId xmlns:p14="http://schemas.microsoft.com/office/powerpoint/2010/main" val="72284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396" y="575983"/>
            <a:ext cx="9720072" cy="1262129"/>
          </a:xfrm>
        </p:spPr>
        <p:txBody>
          <a:bodyPr>
            <a:normAutofit/>
          </a:bodyPr>
          <a:lstStyle/>
          <a:p>
            <a:r>
              <a:rPr lang="en-US" sz="4000" b="1" dirty="0">
                <a:latin typeface="Montserrat" pitchFamily="2" charset="77"/>
              </a:rPr>
              <a:t>The great resignation in higher education</a:t>
            </a:r>
          </a:p>
        </p:txBody>
      </p:sp>
      <p:sp>
        <p:nvSpPr>
          <p:cNvPr id="4" name="TextBox 3">
            <a:extLst>
              <a:ext uri="{FF2B5EF4-FFF2-40B4-BE49-F238E27FC236}">
                <a16:creationId xmlns:a16="http://schemas.microsoft.com/office/drawing/2014/main" id="{D1AEB656-3551-2623-4171-D375D80ECF51}"/>
              </a:ext>
            </a:extLst>
          </p:cNvPr>
          <p:cNvSpPr txBox="1"/>
          <p:nvPr/>
        </p:nvSpPr>
        <p:spPr>
          <a:xfrm>
            <a:off x="806547" y="2368291"/>
            <a:ext cx="10578905" cy="3693319"/>
          </a:xfrm>
          <a:prstGeom prst="rect">
            <a:avLst/>
          </a:prstGeom>
          <a:noFill/>
        </p:spPr>
        <p:txBody>
          <a:bodyPr wrap="square">
            <a:spAutoFit/>
          </a:bodyPr>
          <a:lstStyle/>
          <a:p>
            <a:r>
              <a:rPr lang="en-US" dirty="0">
                <a:latin typeface="Lato" panose="020F0502020204030203" pitchFamily="34" charset="77"/>
              </a:rPr>
              <a:t>The "Great Resignation" is a term used to describe the phenomenon of high numbers of employees resigning from their jobs amidst the COVID-19 pandemic. The pandemic has caused many people to reevaluate their priorities and work-life balance, leading them to seek out new opportunities or leave their current jobs altogether. The higher education sector, specifically, may be impacted by the Great Resignation in a number of ways.</a:t>
            </a:r>
          </a:p>
          <a:p>
            <a:endParaRPr lang="en-US" dirty="0">
              <a:latin typeface="Lato" panose="020F0502020204030203" pitchFamily="34" charset="77"/>
            </a:endParaRPr>
          </a:p>
          <a:p>
            <a:r>
              <a:rPr lang="en-US" dirty="0">
                <a:latin typeface="Lato" panose="020F0502020204030203" pitchFamily="34" charset="77"/>
              </a:rPr>
              <a:t>Firstly, the higher education sector may see an increase in job openings as more employees resign. This may create opportunities for those looking to enter the sector or for existing employees to advance in their careers.</a:t>
            </a:r>
          </a:p>
          <a:p>
            <a:endParaRPr lang="en-US" dirty="0">
              <a:latin typeface="Lato" panose="020F0502020204030203" pitchFamily="34" charset="77"/>
            </a:endParaRPr>
          </a:p>
          <a:p>
            <a:r>
              <a:rPr lang="en-US" dirty="0">
                <a:latin typeface="Lato" panose="020F0502020204030203" pitchFamily="34" charset="77"/>
              </a:rPr>
              <a:t>On the other hand, higher education institutions may also experience challenges in retaining employees. As more people leave their jobs, institutions may struggle to maintain a stable workforce and may face increased recruitment costs.</a:t>
            </a:r>
          </a:p>
        </p:txBody>
      </p:sp>
    </p:spTree>
    <p:extLst>
      <p:ext uri="{BB962C8B-B14F-4D97-AF65-F5344CB8AC3E}">
        <p14:creationId xmlns:p14="http://schemas.microsoft.com/office/powerpoint/2010/main" val="152330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771" y="3012190"/>
            <a:ext cx="9048457" cy="2397841"/>
          </a:xfrm>
          <a:prstGeom prst="rect">
            <a:avLst/>
          </a:prstGeom>
        </p:spPr>
      </p:pic>
      <p:sp>
        <p:nvSpPr>
          <p:cNvPr id="3" name="Title 1">
            <a:extLst>
              <a:ext uri="{FF2B5EF4-FFF2-40B4-BE49-F238E27FC236}">
                <a16:creationId xmlns:a16="http://schemas.microsoft.com/office/drawing/2014/main" id="{E6E3CB8A-9A9A-5C94-7016-DFF5BED79367}"/>
              </a:ext>
            </a:extLst>
          </p:cNvPr>
          <p:cNvSpPr txBox="1">
            <a:spLocks/>
          </p:cNvSpPr>
          <p:nvPr/>
        </p:nvSpPr>
        <p:spPr>
          <a:xfrm>
            <a:off x="1334438" y="711625"/>
            <a:ext cx="9720072" cy="1262129"/>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b="1" dirty="0">
                <a:latin typeface="Montserrat" pitchFamily="2" charset="77"/>
              </a:rPr>
              <a:t>DIU Initiatives during pandemic: </a:t>
            </a:r>
          </a:p>
        </p:txBody>
      </p:sp>
    </p:spTree>
    <p:extLst>
      <p:ext uri="{BB962C8B-B14F-4D97-AF65-F5344CB8AC3E}">
        <p14:creationId xmlns:p14="http://schemas.microsoft.com/office/powerpoint/2010/main" val="158141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59E49-1C99-466A-BE05-3D386F655A32}"/>
              </a:ext>
            </a:extLst>
          </p:cNvPr>
          <p:cNvSpPr txBox="1"/>
          <p:nvPr/>
        </p:nvSpPr>
        <p:spPr>
          <a:xfrm>
            <a:off x="662147" y="5448715"/>
            <a:ext cx="3310759" cy="492443"/>
          </a:xfrm>
          <a:prstGeom prst="rect">
            <a:avLst/>
          </a:prstGeom>
          <a:noFill/>
        </p:spPr>
        <p:txBody>
          <a:bodyPr wrap="square" lIns="0" tIns="0" rIns="0" bIns="0" rtlCol="0" anchor="b">
            <a:spAutoFit/>
          </a:bodyPr>
          <a:lstStyle/>
          <a:p>
            <a:pPr algn="ctr"/>
            <a:r>
              <a:rPr lang="en-US" altLang="ko-KR" sz="3200" b="1" dirty="0" err="1">
                <a:solidFill>
                  <a:srgbClr val="002060"/>
                </a:solidFill>
              </a:rPr>
              <a:t>SmartEdu</a:t>
            </a:r>
            <a:endParaRPr lang="ko-KR" altLang="en-US" sz="3200" b="1" dirty="0">
              <a:solidFill>
                <a:srgbClr val="002060"/>
              </a:solidFill>
            </a:endParaRPr>
          </a:p>
        </p:txBody>
      </p:sp>
      <p:pic>
        <p:nvPicPr>
          <p:cNvPr id="17" name="Picture 16" descr="Picture3.png"/>
          <p:cNvPicPr>
            <a:picLocks noChangeAspect="1"/>
          </p:cNvPicPr>
          <p:nvPr/>
        </p:nvPicPr>
        <p:blipFill>
          <a:blip r:embed="rId2"/>
          <a:srcRect r="68497"/>
          <a:stretch>
            <a:fillRect/>
          </a:stretch>
        </p:blipFill>
        <p:spPr>
          <a:xfrm>
            <a:off x="711563" y="2411052"/>
            <a:ext cx="3355936" cy="2681210"/>
          </a:xfrm>
          <a:prstGeom prst="rect">
            <a:avLst/>
          </a:prstGeom>
          <a:ln>
            <a:noFill/>
          </a:ln>
          <a:effectLst>
            <a:outerShdw blurRad="292100" dist="139700" dir="2700000" algn="tl" rotWithShape="0">
              <a:srgbClr val="333333">
                <a:alpha val="65000"/>
              </a:srgbClr>
            </a:outerShdw>
          </a:effectLst>
        </p:spPr>
      </p:pic>
      <p:pic>
        <p:nvPicPr>
          <p:cNvPr id="18" name="Picture 17" descr="Picture3.png"/>
          <p:cNvPicPr>
            <a:picLocks noChangeAspect="1"/>
          </p:cNvPicPr>
          <p:nvPr/>
        </p:nvPicPr>
        <p:blipFill>
          <a:blip r:embed="rId2"/>
          <a:srcRect l="68207"/>
          <a:stretch>
            <a:fillRect/>
          </a:stretch>
        </p:blipFill>
        <p:spPr>
          <a:xfrm>
            <a:off x="7977347" y="2411052"/>
            <a:ext cx="3386807" cy="2681210"/>
          </a:xfrm>
          <a:prstGeom prst="rect">
            <a:avLst/>
          </a:prstGeom>
          <a:ln>
            <a:noFill/>
          </a:ln>
          <a:effectLst>
            <a:outerShdw blurRad="292100" dist="139700" dir="2700000" algn="tl" rotWithShape="0">
              <a:srgbClr val="333333">
                <a:alpha val="65000"/>
              </a:srgbClr>
            </a:outerShdw>
          </a:effectLst>
        </p:spPr>
      </p:pic>
      <p:pic>
        <p:nvPicPr>
          <p:cNvPr id="19" name="Picture 18" descr="Picture4.png"/>
          <p:cNvPicPr>
            <a:picLocks noChangeAspect="1"/>
          </p:cNvPicPr>
          <p:nvPr/>
        </p:nvPicPr>
        <p:blipFill>
          <a:blip r:embed="rId3"/>
          <a:srcRect l="2545" t="15833" r="75653" b="18037"/>
          <a:stretch>
            <a:fillRect/>
          </a:stretch>
        </p:blipFill>
        <p:spPr>
          <a:xfrm>
            <a:off x="4524698" y="2743200"/>
            <a:ext cx="3042745" cy="2340573"/>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21259E49-1C99-466A-BE05-3D386F655A32}"/>
              </a:ext>
            </a:extLst>
          </p:cNvPr>
          <p:cNvSpPr txBox="1"/>
          <p:nvPr/>
        </p:nvSpPr>
        <p:spPr>
          <a:xfrm>
            <a:off x="4282961" y="5411928"/>
            <a:ext cx="3310759" cy="492443"/>
          </a:xfrm>
          <a:prstGeom prst="rect">
            <a:avLst/>
          </a:prstGeom>
          <a:noFill/>
        </p:spPr>
        <p:txBody>
          <a:bodyPr wrap="square" lIns="0" tIns="0" rIns="0" bIns="0" rtlCol="0" anchor="b">
            <a:spAutoFit/>
          </a:bodyPr>
          <a:lstStyle/>
          <a:p>
            <a:pPr algn="ctr"/>
            <a:r>
              <a:rPr lang="en-US" altLang="ko-KR" sz="3200" b="1" dirty="0" err="1">
                <a:solidFill>
                  <a:srgbClr val="002060"/>
                </a:solidFill>
              </a:rPr>
              <a:t>GoEdu</a:t>
            </a:r>
            <a:endParaRPr lang="ko-KR" altLang="en-US" sz="3200" b="1" dirty="0">
              <a:solidFill>
                <a:srgbClr val="002060"/>
              </a:solidFill>
            </a:endParaRPr>
          </a:p>
        </p:txBody>
      </p:sp>
      <p:sp>
        <p:nvSpPr>
          <p:cNvPr id="22" name="TextBox 21">
            <a:extLst>
              <a:ext uri="{FF2B5EF4-FFF2-40B4-BE49-F238E27FC236}">
                <a16:creationId xmlns:a16="http://schemas.microsoft.com/office/drawing/2014/main" id="{21259E49-1C99-466A-BE05-3D386F655A32}"/>
              </a:ext>
            </a:extLst>
          </p:cNvPr>
          <p:cNvSpPr txBox="1"/>
          <p:nvPr/>
        </p:nvSpPr>
        <p:spPr>
          <a:xfrm>
            <a:off x="7668529" y="5328701"/>
            <a:ext cx="4004442" cy="861774"/>
          </a:xfrm>
          <a:prstGeom prst="rect">
            <a:avLst/>
          </a:prstGeom>
          <a:noFill/>
        </p:spPr>
        <p:txBody>
          <a:bodyPr wrap="square" lIns="0" tIns="0" rIns="0" bIns="0" rtlCol="0" anchor="b">
            <a:spAutoFit/>
          </a:bodyPr>
          <a:lstStyle/>
          <a:p>
            <a:pPr algn="ctr"/>
            <a:r>
              <a:rPr lang="en-US" altLang="ko-KR" sz="2800" b="1" dirty="0">
                <a:solidFill>
                  <a:srgbClr val="002060"/>
                </a:solidFill>
              </a:rPr>
              <a:t>Blended Learning Center (BLC)</a:t>
            </a:r>
            <a:endParaRPr lang="ko-KR" altLang="en-US" sz="2800" b="1" dirty="0">
              <a:solidFill>
                <a:srgbClr val="002060"/>
              </a:solidFill>
            </a:endParaRPr>
          </a:p>
        </p:txBody>
      </p:sp>
      <p:sp>
        <p:nvSpPr>
          <p:cNvPr id="24" name="Rectangle 23">
            <a:extLst>
              <a:ext uri="{FF2B5EF4-FFF2-40B4-BE49-F238E27FC236}">
                <a16:creationId xmlns:a16="http://schemas.microsoft.com/office/drawing/2014/main" id="{8D27D82B-5BEF-485F-9C01-69142BB1B813}"/>
              </a:ext>
            </a:extLst>
          </p:cNvPr>
          <p:cNvSpPr/>
          <p:nvPr/>
        </p:nvSpPr>
        <p:spPr>
          <a:xfrm>
            <a:off x="0" y="1443096"/>
            <a:ext cx="12192000" cy="55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603052BC-1F94-4E90-B378-AED9086EA63C}"/>
              </a:ext>
            </a:extLst>
          </p:cNvPr>
          <p:cNvSpPr/>
          <p:nvPr/>
        </p:nvSpPr>
        <p:spPr>
          <a:xfrm rot="10800000">
            <a:off x="5675828" y="1984192"/>
            <a:ext cx="542925" cy="3859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18803" y="1348503"/>
            <a:ext cx="11573197" cy="724247"/>
          </a:xfrm>
        </p:spPr>
        <p:txBody>
          <a:bodyPr>
            <a:noAutofit/>
          </a:bodyPr>
          <a:lstStyle/>
          <a:p>
            <a:r>
              <a:rPr lang="en-US" sz="3200" dirty="0">
                <a:solidFill>
                  <a:schemeClr val="bg1"/>
                </a:solidFill>
              </a:rPr>
              <a:t>Digital Steps for </a:t>
            </a:r>
            <a:r>
              <a:rPr lang="en-US" sz="3200" b="1" dirty="0">
                <a:solidFill>
                  <a:schemeClr val="bg1"/>
                </a:solidFill>
              </a:rPr>
              <a:t>Sustainability</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532" y="675985"/>
            <a:ext cx="2537802" cy="672518"/>
          </a:xfrm>
          <a:prstGeom prst="rect">
            <a:avLst/>
          </a:prstGeom>
        </p:spPr>
      </p:pic>
      <p:pic>
        <p:nvPicPr>
          <p:cNvPr id="27" name="Picture 2" descr="Daffodil Family"/>
          <p:cNvPicPr>
            <a:picLocks noChangeAspect="1" noChangeArrowheads="1"/>
          </p:cNvPicPr>
          <p:nvPr/>
        </p:nvPicPr>
        <p:blipFill rotWithShape="1">
          <a:blip r:embed="rId5">
            <a:extLst>
              <a:ext uri="{28A0092B-C50C-407E-A947-70E740481C1C}">
                <a14:useLocalDpi xmlns:a14="http://schemas.microsoft.com/office/drawing/2010/main" val="0"/>
              </a:ext>
            </a:extLst>
          </a:blip>
          <a:srcRect l="6934" t="19856" r="5538" b="18134"/>
          <a:stretch/>
        </p:blipFill>
        <p:spPr bwMode="auto">
          <a:xfrm>
            <a:off x="6788695" y="547554"/>
            <a:ext cx="1915704" cy="84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FDB9C-5EAE-776E-E117-CB762B6A5A4B}"/>
              </a:ext>
            </a:extLst>
          </p:cNvPr>
          <p:cNvSpPr/>
          <p:nvPr/>
        </p:nvSpPr>
        <p:spPr>
          <a:xfrm>
            <a:off x="-2" y="0"/>
            <a:ext cx="12192001" cy="6858000"/>
          </a:xfrm>
          <a:prstGeom prst="rect">
            <a:avLst/>
          </a:prstGeom>
          <a:solidFill>
            <a:srgbClr val="FEFEF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2" t="638"/>
          <a:stretch/>
        </p:blipFill>
        <p:spPr>
          <a:xfrm>
            <a:off x="581891" y="437919"/>
            <a:ext cx="10852727" cy="6080482"/>
          </a:xfrm>
          <a:prstGeom prst="rect">
            <a:avLst/>
          </a:prstGeom>
        </p:spPr>
      </p:pic>
    </p:spTree>
    <p:extLst>
      <p:ext uri="{BB962C8B-B14F-4D97-AF65-F5344CB8AC3E}">
        <p14:creationId xmlns:p14="http://schemas.microsoft.com/office/powerpoint/2010/main" val="23982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536026"/>
            <a:ext cx="9720072" cy="1499616"/>
          </a:xfrm>
        </p:spPr>
        <p:txBody>
          <a:bodyPr>
            <a:noAutofit/>
          </a:bodyPr>
          <a:lstStyle/>
          <a:p>
            <a:r>
              <a:rPr lang="en-US" sz="3600" b="1" dirty="0">
                <a:latin typeface="Montserrat" pitchFamily="2" charset="77"/>
              </a:rPr>
              <a:t>Understanding the Great Resignation and its impact </a:t>
            </a:r>
            <a:br>
              <a:rPr lang="en-US" sz="3600" b="1" dirty="0">
                <a:latin typeface="Montserrat" pitchFamily="2" charset="77"/>
              </a:rPr>
            </a:br>
            <a:r>
              <a:rPr lang="en-US" sz="3600" b="1" dirty="0">
                <a:latin typeface="Montserrat" pitchFamily="2" charset="77"/>
              </a:rPr>
              <a:t>on the workforce</a:t>
            </a:r>
          </a:p>
        </p:txBody>
      </p:sp>
      <p:sp>
        <p:nvSpPr>
          <p:cNvPr id="3" name="Content Placeholder 2"/>
          <p:cNvSpPr>
            <a:spLocks noGrp="1"/>
          </p:cNvSpPr>
          <p:nvPr>
            <p:ph idx="1"/>
          </p:nvPr>
        </p:nvSpPr>
        <p:spPr>
          <a:xfrm>
            <a:off x="502793" y="2824150"/>
            <a:ext cx="6789258" cy="2557229"/>
          </a:xfrm>
        </p:spPr>
        <p:txBody>
          <a:bodyPr>
            <a:normAutofit fontScale="92500" lnSpcReduction="10000"/>
          </a:bodyPr>
          <a:lstStyle/>
          <a:p>
            <a:pPr algn="just"/>
            <a:r>
              <a:rPr lang="en-US" sz="2400" dirty="0">
                <a:latin typeface="Lato" panose="020F0502020204030203" pitchFamily="34" charset="77"/>
              </a:rPr>
              <a:t>Employees across multiple sectors came to the realization that they weren't happy with their jobs during the pandemic. People weren't satisfied with their work environment, the industry they were in or their work-life balance and left their jobs.</a:t>
            </a:r>
          </a:p>
          <a:p>
            <a:pPr algn="just"/>
            <a:endParaRPr lang="en-US" sz="2400" dirty="0">
              <a:latin typeface="Lato" panose="020F0502020204030203" pitchFamily="34" charset="77"/>
            </a:endParaRPr>
          </a:p>
          <a:p>
            <a:pPr algn="just"/>
            <a:r>
              <a:rPr lang="en-US" sz="2400" b="1" dirty="0">
                <a:solidFill>
                  <a:srgbClr val="002060"/>
                </a:solidFill>
                <a:latin typeface="Lato" panose="020F0502020204030203" pitchFamily="34" charset="77"/>
              </a:rPr>
              <a:t>Anthony Klotz </a:t>
            </a:r>
            <a:r>
              <a:rPr lang="en-US" sz="2400" dirty="0">
                <a:latin typeface="Lato" panose="020F0502020204030203" pitchFamily="34" charset="77"/>
              </a:rPr>
              <a:t>coined the term the Great Resignation. </a:t>
            </a:r>
          </a:p>
        </p:txBody>
      </p:sp>
      <p:pic>
        <p:nvPicPr>
          <p:cNvPr id="1026" name="Picture 2" descr="https://www.mgmt.ucl.ac.uk/sites/default/files/styles/sidebar_image/public/profile_photos/AK_ucl_181022_9367_website.jpeg?itok=QZRE57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607" y="2633364"/>
            <a:ext cx="3980600" cy="293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0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93D4B-2D63-65DC-EE4E-150EBDF0961F}"/>
              </a:ext>
            </a:extLst>
          </p:cNvPr>
          <p:cNvSpPr/>
          <p:nvPr/>
        </p:nvSpPr>
        <p:spPr>
          <a:xfrm>
            <a:off x="-2" y="0"/>
            <a:ext cx="12192001" cy="6858000"/>
          </a:xfrm>
          <a:prstGeom prst="rect">
            <a:avLst/>
          </a:prstGeom>
          <a:solidFill>
            <a:srgbClr val="FEFEF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77" t="892" r="1"/>
          <a:stretch/>
        </p:blipFill>
        <p:spPr>
          <a:xfrm>
            <a:off x="692727" y="411592"/>
            <a:ext cx="10806545" cy="6034815"/>
          </a:xfrm>
          <a:prstGeom prst="rect">
            <a:avLst/>
          </a:prstGeom>
        </p:spPr>
      </p:pic>
    </p:spTree>
    <p:extLst>
      <p:ext uri="{BB962C8B-B14F-4D97-AF65-F5344CB8AC3E}">
        <p14:creationId xmlns:p14="http://schemas.microsoft.com/office/powerpoint/2010/main" val="143245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D649B-A20C-481D-A1A9-2FEB7203F95B}"/>
              </a:ext>
            </a:extLst>
          </p:cNvPr>
          <p:cNvSpPr/>
          <p:nvPr/>
        </p:nvSpPr>
        <p:spPr>
          <a:xfrm>
            <a:off x="-2" y="0"/>
            <a:ext cx="12192001" cy="6858000"/>
          </a:xfrm>
          <a:prstGeom prst="rect">
            <a:avLst/>
          </a:prstGeom>
          <a:solidFill>
            <a:srgbClr val="FEFEF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9" t="811"/>
          <a:stretch/>
        </p:blipFill>
        <p:spPr>
          <a:xfrm>
            <a:off x="697345" y="390196"/>
            <a:ext cx="10797309" cy="6077608"/>
          </a:xfrm>
          <a:prstGeom prst="rect">
            <a:avLst/>
          </a:prstGeom>
        </p:spPr>
      </p:pic>
    </p:spTree>
    <p:extLst>
      <p:ext uri="{BB962C8B-B14F-4D97-AF65-F5344CB8AC3E}">
        <p14:creationId xmlns:p14="http://schemas.microsoft.com/office/powerpoint/2010/main" val="17738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48F88-DEC7-15F0-5A6D-6283E7B53A30}"/>
              </a:ext>
            </a:extLst>
          </p:cNvPr>
          <p:cNvSpPr/>
          <p:nvPr/>
        </p:nvSpPr>
        <p:spPr>
          <a:xfrm>
            <a:off x="-2" y="0"/>
            <a:ext cx="12192001" cy="6858000"/>
          </a:xfrm>
          <a:prstGeom prst="rect">
            <a:avLst/>
          </a:prstGeom>
          <a:solidFill>
            <a:srgbClr val="FEFEF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45" y="414031"/>
            <a:ext cx="10843309" cy="6029938"/>
          </a:xfrm>
          <a:prstGeom prst="rect">
            <a:avLst/>
          </a:prstGeom>
        </p:spPr>
      </p:pic>
    </p:spTree>
    <p:extLst>
      <p:ext uri="{BB962C8B-B14F-4D97-AF65-F5344CB8AC3E}">
        <p14:creationId xmlns:p14="http://schemas.microsoft.com/office/powerpoint/2010/main" val="35339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5">
            <a:extLst>
              <a:ext uri="{FF2B5EF4-FFF2-40B4-BE49-F238E27FC236}">
                <a16:creationId xmlns:a16="http://schemas.microsoft.com/office/drawing/2014/main" id="{7F656982-3D1F-4E66-8CDF-A882451F439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2746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txBox="1">
            <a:spLocks/>
          </p:cNvSpPr>
          <p:nvPr/>
        </p:nvSpPr>
        <p:spPr>
          <a:xfrm>
            <a:off x="6597149" y="2808535"/>
            <a:ext cx="4379805" cy="1120178"/>
          </a:xfrm>
          <a:prstGeom prst="rect">
            <a:avLst/>
          </a:prstGeom>
        </p:spPr>
        <p:txBody>
          <a:bodyPr vert="horz" wrap="square" lIns="0" tIns="12065" rIns="0" bIns="0" rtlCol="0">
            <a:spAutoFit/>
          </a:bodyPr>
          <a:lstStyle/>
          <a:p>
            <a:pPr marL="0" marR="0" lvl="0" indent="0" algn="ctr" defTabSz="914423" rtl="0" eaLnBrk="1" fontAlgn="auto" latinLnBrk="0" hangingPunct="1">
              <a:lnSpc>
                <a:spcPct val="100000"/>
              </a:lnSpc>
              <a:spcBef>
                <a:spcPts val="95"/>
              </a:spcBef>
              <a:spcAft>
                <a:spcPts val="0"/>
              </a:spcAft>
              <a:buClrTx/>
              <a:buSzTx/>
              <a:buFontTx/>
              <a:buNone/>
              <a:tabLst/>
              <a:defRPr/>
            </a:pPr>
            <a:r>
              <a:rPr kumimoji="0" lang="en-US" sz="3600" b="1" i="1" u="none" strike="noStrike" kern="1200" cap="none" spc="-20" normalizeH="0" baseline="0" noProof="0" dirty="0">
                <a:ln>
                  <a:noFill/>
                </a:ln>
                <a:solidFill>
                  <a:srgbClr val="001F5F"/>
                </a:solidFill>
                <a:effectLst/>
                <a:uLnTx/>
                <a:uFillTx/>
                <a:latin typeface="Arial"/>
                <a:ea typeface="+mj-ea"/>
                <a:cs typeface="Arial"/>
              </a:rPr>
              <a:t>Virtual</a:t>
            </a:r>
            <a:endParaRPr kumimoji="0" lang="en-US" sz="3600" b="0" i="0" u="none" strike="noStrike" kern="1200" cap="none" spc="0" normalizeH="0" baseline="0" noProof="0" dirty="0">
              <a:ln>
                <a:noFill/>
              </a:ln>
              <a:solidFill>
                <a:schemeClr val="tx1"/>
              </a:solidFill>
              <a:effectLst/>
              <a:uLnTx/>
              <a:uFillTx/>
              <a:latin typeface="Arial"/>
              <a:ea typeface="+mj-ea"/>
              <a:cs typeface="Arial"/>
            </a:endParaRPr>
          </a:p>
          <a:p>
            <a:pPr marL="0" marR="0" lvl="0" indent="0" algn="ctr" defTabSz="91442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5" normalizeH="0" baseline="0" noProof="0" dirty="0">
                <a:ln>
                  <a:noFill/>
                </a:ln>
                <a:solidFill>
                  <a:srgbClr val="001F5F"/>
                </a:solidFill>
                <a:effectLst/>
                <a:uLnTx/>
                <a:uFillTx/>
                <a:latin typeface="Arial"/>
                <a:ea typeface="+mj-ea"/>
                <a:cs typeface="Arial"/>
              </a:rPr>
              <a:t>Farewell</a:t>
            </a:r>
            <a:r>
              <a:rPr kumimoji="0" lang="en-US" sz="3600" b="1" i="0" u="none" strike="noStrike" kern="1200" cap="none" spc="-35" normalizeH="0" baseline="0" noProof="0" dirty="0">
                <a:ln>
                  <a:noFill/>
                </a:ln>
                <a:solidFill>
                  <a:srgbClr val="001F5F"/>
                </a:solidFill>
                <a:effectLst/>
                <a:uLnTx/>
                <a:uFillTx/>
                <a:latin typeface="Arial"/>
                <a:ea typeface="+mj-ea"/>
                <a:cs typeface="Arial"/>
              </a:rPr>
              <a:t> </a:t>
            </a:r>
            <a:r>
              <a:rPr kumimoji="0" lang="en-US" sz="3600" b="1" i="0" u="none" strike="noStrike" kern="1200" cap="none" spc="-5" normalizeH="0" baseline="0" noProof="0" dirty="0">
                <a:ln>
                  <a:noFill/>
                </a:ln>
                <a:solidFill>
                  <a:srgbClr val="001F5F"/>
                </a:solidFill>
                <a:effectLst/>
                <a:uLnTx/>
                <a:uFillTx/>
                <a:latin typeface="Arial"/>
                <a:ea typeface="+mj-ea"/>
                <a:cs typeface="Arial"/>
              </a:rPr>
              <a:t>Ceremony</a:t>
            </a:r>
            <a:endParaRPr kumimoji="0" lang="en-US" sz="3600" b="0" i="0" u="none" strike="noStrike" kern="1200" cap="none" spc="0" normalizeH="0" baseline="0" noProof="0" dirty="0">
              <a:ln>
                <a:noFill/>
              </a:ln>
              <a:solidFill>
                <a:schemeClr val="tx1"/>
              </a:solidFill>
              <a:effectLst/>
              <a:uLnTx/>
              <a:uFillTx/>
              <a:latin typeface="Arial"/>
              <a:ea typeface="+mj-ea"/>
              <a:cs typeface="Arial"/>
            </a:endParaRPr>
          </a:p>
        </p:txBody>
      </p:sp>
      <p:grpSp>
        <p:nvGrpSpPr>
          <p:cNvPr id="16" name="object 4"/>
          <p:cNvGrpSpPr/>
          <p:nvPr/>
        </p:nvGrpSpPr>
        <p:grpSpPr>
          <a:xfrm>
            <a:off x="12700" y="-11880"/>
            <a:ext cx="12271321" cy="6869877"/>
            <a:chOff x="0" y="-8909"/>
            <a:chExt cx="9203491" cy="5152407"/>
          </a:xfrm>
        </p:grpSpPr>
        <p:sp>
          <p:nvSpPr>
            <p:cNvPr id="20" name="object 5"/>
            <p:cNvSpPr/>
            <p:nvPr/>
          </p:nvSpPr>
          <p:spPr>
            <a:xfrm>
              <a:off x="0" y="0"/>
              <a:ext cx="4206240" cy="5143498"/>
            </a:xfrm>
            <a:prstGeom prst="rect">
              <a:avLst/>
            </a:prstGeom>
            <a:blipFill>
              <a:blip r:embed="rId2" cstate="print"/>
              <a:stretch>
                <a:fillRect/>
              </a:stretch>
            </a:blipFill>
          </p:spPr>
          <p:txBody>
            <a:bodyPr wrap="square" lIns="0" tIns="0" rIns="0" bIns="0" rtlCol="0"/>
            <a:lstStyle/>
            <a:p>
              <a:endParaRPr/>
            </a:p>
          </p:txBody>
        </p:sp>
        <p:sp>
          <p:nvSpPr>
            <p:cNvPr id="23" name="object 6"/>
            <p:cNvSpPr/>
            <p:nvPr/>
          </p:nvSpPr>
          <p:spPr>
            <a:xfrm>
              <a:off x="5992369" y="-8909"/>
              <a:ext cx="3151631" cy="1962912"/>
            </a:xfrm>
            <a:prstGeom prst="rect">
              <a:avLst/>
            </a:prstGeom>
            <a:blipFill>
              <a:blip r:embed="rId3" cstate="print"/>
              <a:stretch>
                <a:fillRect/>
              </a:stretch>
            </a:blipFill>
          </p:spPr>
          <p:txBody>
            <a:bodyPr wrap="square" lIns="0" tIns="0" rIns="0" bIns="0" rtlCol="0"/>
            <a:lstStyle/>
            <a:p>
              <a:endParaRPr/>
            </a:p>
          </p:txBody>
        </p:sp>
        <p:sp>
          <p:nvSpPr>
            <p:cNvPr id="28" name="object 7"/>
            <p:cNvSpPr/>
            <p:nvPr/>
          </p:nvSpPr>
          <p:spPr>
            <a:xfrm>
              <a:off x="4198675" y="3098935"/>
              <a:ext cx="2438400" cy="2034538"/>
            </a:xfrm>
            <a:prstGeom prst="rect">
              <a:avLst/>
            </a:prstGeom>
            <a:blipFill>
              <a:blip r:embed="rId4" cstate="print"/>
              <a:stretch>
                <a:fillRect/>
              </a:stretch>
            </a:blipFill>
          </p:spPr>
          <p:txBody>
            <a:bodyPr wrap="square" lIns="0" tIns="0" rIns="0" bIns="0" rtlCol="0"/>
            <a:lstStyle/>
            <a:p>
              <a:endParaRPr/>
            </a:p>
          </p:txBody>
        </p:sp>
        <p:sp>
          <p:nvSpPr>
            <p:cNvPr id="29" name="object 8"/>
            <p:cNvSpPr/>
            <p:nvPr/>
          </p:nvSpPr>
          <p:spPr>
            <a:xfrm>
              <a:off x="6637075" y="3246365"/>
              <a:ext cx="2566416" cy="1732788"/>
            </a:xfrm>
            <a:prstGeom prst="rect">
              <a:avLst/>
            </a:prstGeom>
            <a:blipFill>
              <a:blip r:embed="rId5" cstate="print"/>
              <a:stretch>
                <a:fillRect/>
              </a:stretch>
            </a:blipFill>
          </p:spPr>
          <p:txBody>
            <a:bodyPr wrap="square" lIns="0" tIns="0" rIns="0" bIns="0" rtlCol="0"/>
            <a:lstStyle/>
            <a:p>
              <a:endParaRPr/>
            </a:p>
          </p:txBody>
        </p:sp>
        <p:sp>
          <p:nvSpPr>
            <p:cNvPr id="30" name="object 9"/>
            <p:cNvSpPr/>
            <p:nvPr/>
          </p:nvSpPr>
          <p:spPr>
            <a:xfrm>
              <a:off x="6772275" y="4442439"/>
              <a:ext cx="1752600" cy="533400"/>
            </a:xfrm>
            <a:custGeom>
              <a:avLst/>
              <a:gdLst/>
              <a:ahLst/>
              <a:cxnLst/>
              <a:rect l="l" t="t" r="r" b="b"/>
              <a:pathLst>
                <a:path w="1752600" h="533400">
                  <a:moveTo>
                    <a:pt x="1752600" y="0"/>
                  </a:moveTo>
                  <a:lnTo>
                    <a:pt x="0" y="0"/>
                  </a:lnTo>
                  <a:lnTo>
                    <a:pt x="0" y="533400"/>
                  </a:lnTo>
                  <a:lnTo>
                    <a:pt x="1752600" y="533400"/>
                  </a:lnTo>
                  <a:lnTo>
                    <a:pt x="1752600" y="0"/>
                  </a:lnTo>
                  <a:close/>
                </a:path>
              </a:pathLst>
            </a:custGeom>
            <a:solidFill>
              <a:srgbClr val="FFFFFF"/>
            </a:solidFill>
          </p:spPr>
          <p:txBody>
            <a:bodyPr wrap="square" lIns="0" tIns="0" rIns="0" bIns="0" rtlCol="0"/>
            <a:lstStyle/>
            <a:p>
              <a:endParaRPr/>
            </a:p>
          </p:txBody>
        </p:sp>
      </p:grpSp>
      <p:grpSp>
        <p:nvGrpSpPr>
          <p:cNvPr id="31" name="Group 30">
            <a:extLst>
              <a:ext uri="{FF2B5EF4-FFF2-40B4-BE49-F238E27FC236}">
                <a16:creationId xmlns:a16="http://schemas.microsoft.com/office/drawing/2014/main" id="{76863823-0264-47BD-9D94-17368E3ADA8D}"/>
              </a:ext>
            </a:extLst>
          </p:cNvPr>
          <p:cNvGrpSpPr/>
          <p:nvPr/>
        </p:nvGrpSpPr>
        <p:grpSpPr>
          <a:xfrm>
            <a:off x="5588000" y="-1"/>
            <a:ext cx="2401614" cy="1671145"/>
            <a:chOff x="1102808" y="1419517"/>
            <a:chExt cx="5383089" cy="3796702"/>
          </a:xfrm>
        </p:grpSpPr>
        <p:grpSp>
          <p:nvGrpSpPr>
            <p:cNvPr id="32" name="Group 5">
              <a:extLst>
                <a:ext uri="{FF2B5EF4-FFF2-40B4-BE49-F238E27FC236}">
                  <a16:creationId xmlns:a16="http://schemas.microsoft.com/office/drawing/2014/main" id="{B0C13B6F-F5D7-4636-A6E9-F303F5EDFC31}"/>
                </a:ext>
              </a:extLst>
            </p:cNvPr>
            <p:cNvGrpSpPr/>
            <p:nvPr/>
          </p:nvGrpSpPr>
          <p:grpSpPr>
            <a:xfrm>
              <a:off x="3564615" y="2898363"/>
              <a:ext cx="188446" cy="1471350"/>
              <a:chOff x="10641180" y="438150"/>
              <a:chExt cx="247650" cy="1828800"/>
            </a:xfrm>
            <a:solidFill>
              <a:schemeClr val="accent6"/>
            </a:solidFill>
          </p:grpSpPr>
          <p:sp>
            <p:nvSpPr>
              <p:cNvPr id="105" name="Rectangle: Rounded Corners 78">
                <a:extLst>
                  <a:ext uri="{FF2B5EF4-FFF2-40B4-BE49-F238E27FC236}">
                    <a16:creationId xmlns:a16="http://schemas.microsoft.com/office/drawing/2014/main" id="{B7E24293-B308-4A2E-91FB-06A3EAC57319}"/>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79">
                <a:extLst>
                  <a:ext uri="{FF2B5EF4-FFF2-40B4-BE49-F238E27FC236}">
                    <a16:creationId xmlns:a16="http://schemas.microsoft.com/office/drawing/2014/main" id="{8BB2E2F7-D8EA-45FF-9796-E550F96B3EA0}"/>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
              <a:extLst>
                <a:ext uri="{FF2B5EF4-FFF2-40B4-BE49-F238E27FC236}">
                  <a16:creationId xmlns:a16="http://schemas.microsoft.com/office/drawing/2014/main" id="{11AD28C9-10AB-4E08-A6F4-E7025B272C29}"/>
                </a:ext>
              </a:extLst>
            </p:cNvPr>
            <p:cNvGrpSpPr/>
            <p:nvPr/>
          </p:nvGrpSpPr>
          <p:grpSpPr>
            <a:xfrm>
              <a:off x="1537009" y="3468044"/>
              <a:ext cx="188446" cy="1391622"/>
              <a:chOff x="10641180" y="-97372"/>
              <a:chExt cx="247650" cy="1828800"/>
            </a:xfrm>
            <a:solidFill>
              <a:schemeClr val="accent6"/>
            </a:solidFill>
          </p:grpSpPr>
          <p:sp>
            <p:nvSpPr>
              <p:cNvPr id="103" name="Rectangle: Rounded Corners 76">
                <a:extLst>
                  <a:ext uri="{FF2B5EF4-FFF2-40B4-BE49-F238E27FC236}">
                    <a16:creationId xmlns:a16="http://schemas.microsoft.com/office/drawing/2014/main" id="{3892E0A8-B0C0-4A40-A858-BDC67ED51587}"/>
                  </a:ext>
                </a:extLst>
              </p:cNvPr>
              <p:cNvSpPr/>
              <p:nvPr/>
            </p:nvSpPr>
            <p:spPr>
              <a:xfrm>
                <a:off x="10751289" y="-97372"/>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77">
                <a:extLst>
                  <a:ext uri="{FF2B5EF4-FFF2-40B4-BE49-F238E27FC236}">
                    <a16:creationId xmlns:a16="http://schemas.microsoft.com/office/drawing/2014/main" id="{22129688-8D79-4D2D-B3AF-8017CE8DC4AC}"/>
                  </a:ext>
                </a:extLst>
              </p:cNvPr>
              <p:cNvSpPr/>
              <p:nvPr/>
            </p:nvSpPr>
            <p:spPr>
              <a:xfrm>
                <a:off x="10641180" y="509010"/>
                <a:ext cx="247650" cy="759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
              <a:extLst>
                <a:ext uri="{FF2B5EF4-FFF2-40B4-BE49-F238E27FC236}">
                  <a16:creationId xmlns:a16="http://schemas.microsoft.com/office/drawing/2014/main" id="{BCD83BD0-D96B-4E50-96DB-ADF7D2977AEF}"/>
                </a:ext>
              </a:extLst>
            </p:cNvPr>
            <p:cNvGrpSpPr/>
            <p:nvPr/>
          </p:nvGrpSpPr>
          <p:grpSpPr>
            <a:xfrm>
              <a:off x="4244827" y="2379454"/>
              <a:ext cx="188446" cy="1600365"/>
              <a:chOff x="10641180" y="362514"/>
              <a:chExt cx="247650" cy="1989158"/>
            </a:xfrm>
          </p:grpSpPr>
          <p:sp>
            <p:nvSpPr>
              <p:cNvPr id="101" name="Rectangle: Rounded Corners 74">
                <a:extLst>
                  <a:ext uri="{FF2B5EF4-FFF2-40B4-BE49-F238E27FC236}">
                    <a16:creationId xmlns:a16="http://schemas.microsoft.com/office/drawing/2014/main" id="{F19036ED-7920-4831-A47A-07720C52EF29}"/>
                  </a:ext>
                </a:extLst>
              </p:cNvPr>
              <p:cNvSpPr/>
              <p:nvPr/>
            </p:nvSpPr>
            <p:spPr>
              <a:xfrm>
                <a:off x="10751289" y="362514"/>
                <a:ext cx="27432" cy="19891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75">
                <a:extLst>
                  <a:ext uri="{FF2B5EF4-FFF2-40B4-BE49-F238E27FC236}">
                    <a16:creationId xmlns:a16="http://schemas.microsoft.com/office/drawing/2014/main" id="{7D99562B-3796-469E-B735-CB6C9C6790AE}"/>
                  </a:ext>
                </a:extLst>
              </p:cNvPr>
              <p:cNvSpPr/>
              <p:nvPr/>
            </p:nvSpPr>
            <p:spPr>
              <a:xfrm>
                <a:off x="10641180" y="494815"/>
                <a:ext cx="247650" cy="1611559"/>
              </a:xfrm>
              <a:prstGeom prst="roundRect">
                <a:avLst>
                  <a:gd name="adj" fmla="val 461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
              <a:extLst>
                <a:ext uri="{FF2B5EF4-FFF2-40B4-BE49-F238E27FC236}">
                  <a16:creationId xmlns:a16="http://schemas.microsoft.com/office/drawing/2014/main" id="{C26ECE46-AA4C-4B25-B47C-13AE275D8E91}"/>
                </a:ext>
              </a:extLst>
            </p:cNvPr>
            <p:cNvGrpSpPr/>
            <p:nvPr/>
          </p:nvGrpSpPr>
          <p:grpSpPr>
            <a:xfrm>
              <a:off x="4916619" y="1757491"/>
              <a:ext cx="188446" cy="1600365"/>
              <a:chOff x="10641180" y="362514"/>
              <a:chExt cx="247650" cy="1989158"/>
            </a:xfrm>
          </p:grpSpPr>
          <p:sp>
            <p:nvSpPr>
              <p:cNvPr id="99" name="Rectangle: Rounded Corners 72">
                <a:extLst>
                  <a:ext uri="{FF2B5EF4-FFF2-40B4-BE49-F238E27FC236}">
                    <a16:creationId xmlns:a16="http://schemas.microsoft.com/office/drawing/2014/main" id="{3D20AFCA-89C7-47FB-A44F-42424A3A6D5C}"/>
                  </a:ext>
                </a:extLst>
              </p:cNvPr>
              <p:cNvSpPr/>
              <p:nvPr/>
            </p:nvSpPr>
            <p:spPr>
              <a:xfrm>
                <a:off x="10751289" y="362514"/>
                <a:ext cx="27432" cy="19891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73">
                <a:extLst>
                  <a:ext uri="{FF2B5EF4-FFF2-40B4-BE49-F238E27FC236}">
                    <a16:creationId xmlns:a16="http://schemas.microsoft.com/office/drawing/2014/main" id="{6C0519A9-9972-4A39-9D57-3D8431914634}"/>
                  </a:ext>
                </a:extLst>
              </p:cNvPr>
              <p:cNvSpPr/>
              <p:nvPr/>
            </p:nvSpPr>
            <p:spPr>
              <a:xfrm>
                <a:off x="10641180" y="820641"/>
                <a:ext cx="247650" cy="959907"/>
              </a:xfrm>
              <a:prstGeom prst="roundRect">
                <a:avLst>
                  <a:gd name="adj" fmla="val 461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
              <a:extLst>
                <a:ext uri="{FF2B5EF4-FFF2-40B4-BE49-F238E27FC236}">
                  <a16:creationId xmlns:a16="http://schemas.microsoft.com/office/drawing/2014/main" id="{26F6AF53-B7A9-4A72-93CA-55152E417049}"/>
                </a:ext>
              </a:extLst>
            </p:cNvPr>
            <p:cNvGrpSpPr/>
            <p:nvPr/>
          </p:nvGrpSpPr>
          <p:grpSpPr>
            <a:xfrm>
              <a:off x="1976044" y="3527844"/>
              <a:ext cx="188446" cy="834973"/>
              <a:chOff x="10641180" y="500718"/>
              <a:chExt cx="247650" cy="1097280"/>
            </a:xfrm>
          </p:grpSpPr>
          <p:sp>
            <p:nvSpPr>
              <p:cNvPr id="97" name="Rectangle: Rounded Corners 70">
                <a:extLst>
                  <a:ext uri="{FF2B5EF4-FFF2-40B4-BE49-F238E27FC236}">
                    <a16:creationId xmlns:a16="http://schemas.microsoft.com/office/drawing/2014/main" id="{FEA47E80-CB79-4CF0-B162-1A8D1CB1DA5C}"/>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71">
                <a:extLst>
                  <a:ext uri="{FF2B5EF4-FFF2-40B4-BE49-F238E27FC236}">
                    <a16:creationId xmlns:a16="http://schemas.microsoft.com/office/drawing/2014/main" id="{96BA18C7-74C6-49BB-BFC2-2FDFC8A284CA}"/>
                  </a:ext>
                </a:extLst>
              </p:cNvPr>
              <p:cNvSpPr/>
              <p:nvPr/>
            </p:nvSpPr>
            <p:spPr>
              <a:xfrm>
                <a:off x="10641180" y="741341"/>
                <a:ext cx="247650" cy="61603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
              <a:extLst>
                <a:ext uri="{FF2B5EF4-FFF2-40B4-BE49-F238E27FC236}">
                  <a16:creationId xmlns:a16="http://schemas.microsoft.com/office/drawing/2014/main" id="{F6784D99-5A82-46CF-BB60-B3BE1824EE25}"/>
                </a:ext>
              </a:extLst>
            </p:cNvPr>
            <p:cNvGrpSpPr/>
            <p:nvPr/>
          </p:nvGrpSpPr>
          <p:grpSpPr>
            <a:xfrm>
              <a:off x="2672964" y="3824597"/>
              <a:ext cx="188446" cy="1391622"/>
              <a:chOff x="10630391" y="1182550"/>
              <a:chExt cx="247650" cy="1828800"/>
            </a:xfrm>
          </p:grpSpPr>
          <p:sp>
            <p:nvSpPr>
              <p:cNvPr id="95" name="Rectangle: Rounded Corners 68">
                <a:extLst>
                  <a:ext uri="{FF2B5EF4-FFF2-40B4-BE49-F238E27FC236}">
                    <a16:creationId xmlns:a16="http://schemas.microsoft.com/office/drawing/2014/main" id="{0734614C-EABF-4A7D-B569-6CB5771D7022}"/>
                  </a:ext>
                </a:extLst>
              </p:cNvPr>
              <p:cNvSpPr/>
              <p:nvPr/>
            </p:nvSpPr>
            <p:spPr>
              <a:xfrm>
                <a:off x="10722133" y="11825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Rounded Corners 69">
                <a:extLst>
                  <a:ext uri="{FF2B5EF4-FFF2-40B4-BE49-F238E27FC236}">
                    <a16:creationId xmlns:a16="http://schemas.microsoft.com/office/drawing/2014/main" id="{C19DD04E-0E29-411D-AB5D-15ACB2CCB541}"/>
                  </a:ext>
                </a:extLst>
              </p:cNvPr>
              <p:cNvSpPr/>
              <p:nvPr/>
            </p:nvSpPr>
            <p:spPr>
              <a:xfrm>
                <a:off x="10630391" y="1455616"/>
                <a:ext cx="247650" cy="7242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11">
              <a:extLst>
                <a:ext uri="{FF2B5EF4-FFF2-40B4-BE49-F238E27FC236}">
                  <a16:creationId xmlns:a16="http://schemas.microsoft.com/office/drawing/2014/main" id="{3AA5A176-326A-4BC6-BF23-432A2867F917}"/>
                </a:ext>
              </a:extLst>
            </p:cNvPr>
            <p:cNvGrpSpPr/>
            <p:nvPr/>
          </p:nvGrpSpPr>
          <p:grpSpPr>
            <a:xfrm>
              <a:off x="4916619" y="1881571"/>
              <a:ext cx="188446" cy="1391622"/>
              <a:chOff x="10662618" y="438150"/>
              <a:chExt cx="247650" cy="1828800"/>
            </a:xfrm>
          </p:grpSpPr>
          <p:sp>
            <p:nvSpPr>
              <p:cNvPr id="93" name="Rectangle: Rounded Corners 66">
                <a:extLst>
                  <a:ext uri="{FF2B5EF4-FFF2-40B4-BE49-F238E27FC236}">
                    <a16:creationId xmlns:a16="http://schemas.microsoft.com/office/drawing/2014/main" id="{BED244ED-109B-432E-B1B4-44090529F178}"/>
                  </a:ext>
                </a:extLst>
              </p:cNvPr>
              <p:cNvSpPr/>
              <p:nvPr/>
            </p:nvSpPr>
            <p:spPr>
              <a:xfrm>
                <a:off x="10772727"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67">
                <a:extLst>
                  <a:ext uri="{FF2B5EF4-FFF2-40B4-BE49-F238E27FC236}">
                    <a16:creationId xmlns:a16="http://schemas.microsoft.com/office/drawing/2014/main" id="{1FF36800-67C9-4153-858A-A550D4FDD9F4}"/>
                  </a:ext>
                </a:extLst>
              </p:cNvPr>
              <p:cNvSpPr/>
              <p:nvPr/>
            </p:nvSpPr>
            <p:spPr>
              <a:xfrm>
                <a:off x="10662618" y="736515"/>
                <a:ext cx="247650" cy="101490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12">
              <a:extLst>
                <a:ext uri="{FF2B5EF4-FFF2-40B4-BE49-F238E27FC236}">
                  <a16:creationId xmlns:a16="http://schemas.microsoft.com/office/drawing/2014/main" id="{7B83453A-D088-472F-81EE-22288C4F84D3}"/>
                </a:ext>
              </a:extLst>
            </p:cNvPr>
            <p:cNvGrpSpPr/>
            <p:nvPr/>
          </p:nvGrpSpPr>
          <p:grpSpPr>
            <a:xfrm>
              <a:off x="4469112" y="2121847"/>
              <a:ext cx="188446" cy="834973"/>
              <a:chOff x="10641180" y="500718"/>
              <a:chExt cx="247650" cy="1097280"/>
            </a:xfrm>
          </p:grpSpPr>
          <p:sp>
            <p:nvSpPr>
              <p:cNvPr id="91" name="Rectangle: Rounded Corners 64">
                <a:extLst>
                  <a:ext uri="{FF2B5EF4-FFF2-40B4-BE49-F238E27FC236}">
                    <a16:creationId xmlns:a16="http://schemas.microsoft.com/office/drawing/2014/main" id="{77B57AAA-F5B1-4F5D-9EB6-06BF15EF1BFC}"/>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65">
                <a:extLst>
                  <a:ext uri="{FF2B5EF4-FFF2-40B4-BE49-F238E27FC236}">
                    <a16:creationId xmlns:a16="http://schemas.microsoft.com/office/drawing/2014/main" id="{11909073-C268-4CCC-92F9-F67D1FA08BE1}"/>
                  </a:ext>
                </a:extLst>
              </p:cNvPr>
              <p:cNvSpPr/>
              <p:nvPr/>
            </p:nvSpPr>
            <p:spPr>
              <a:xfrm>
                <a:off x="10641180" y="741341"/>
                <a:ext cx="247650" cy="3893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
              <a:extLst>
                <a:ext uri="{FF2B5EF4-FFF2-40B4-BE49-F238E27FC236}">
                  <a16:creationId xmlns:a16="http://schemas.microsoft.com/office/drawing/2014/main" id="{F47016D0-7905-4B64-8FA9-9A7674B0E4AE}"/>
                </a:ext>
              </a:extLst>
            </p:cNvPr>
            <p:cNvGrpSpPr/>
            <p:nvPr/>
          </p:nvGrpSpPr>
          <p:grpSpPr>
            <a:xfrm>
              <a:off x="4685654" y="2027235"/>
              <a:ext cx="188446" cy="1391622"/>
              <a:chOff x="10641180" y="438150"/>
              <a:chExt cx="247650" cy="1828800"/>
            </a:xfrm>
            <a:solidFill>
              <a:schemeClr val="accent6"/>
            </a:solidFill>
          </p:grpSpPr>
          <p:sp>
            <p:nvSpPr>
              <p:cNvPr id="89" name="Rectangle: Rounded Corners 62">
                <a:extLst>
                  <a:ext uri="{FF2B5EF4-FFF2-40B4-BE49-F238E27FC236}">
                    <a16:creationId xmlns:a16="http://schemas.microsoft.com/office/drawing/2014/main" id="{FD5D7223-E9FF-4DF4-A65F-E68BBF91C043}"/>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63">
                <a:extLst>
                  <a:ext uri="{FF2B5EF4-FFF2-40B4-BE49-F238E27FC236}">
                    <a16:creationId xmlns:a16="http://schemas.microsoft.com/office/drawing/2014/main" id="{5A60F071-392C-4663-845C-D8E7DA2EF29A}"/>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4">
              <a:extLst>
                <a:ext uri="{FF2B5EF4-FFF2-40B4-BE49-F238E27FC236}">
                  <a16:creationId xmlns:a16="http://schemas.microsoft.com/office/drawing/2014/main" id="{C3012870-1943-480C-8666-326C8D5D12A2}"/>
                </a:ext>
              </a:extLst>
            </p:cNvPr>
            <p:cNvGrpSpPr/>
            <p:nvPr/>
          </p:nvGrpSpPr>
          <p:grpSpPr>
            <a:xfrm>
              <a:off x="2217221" y="3528766"/>
              <a:ext cx="188446" cy="1391622"/>
              <a:chOff x="10653055" y="438150"/>
              <a:chExt cx="247650" cy="1828800"/>
            </a:xfrm>
            <a:solidFill>
              <a:schemeClr val="accent6"/>
            </a:solidFill>
          </p:grpSpPr>
          <p:sp>
            <p:nvSpPr>
              <p:cNvPr id="87" name="Rectangle: Rounded Corners 60">
                <a:extLst>
                  <a:ext uri="{FF2B5EF4-FFF2-40B4-BE49-F238E27FC236}">
                    <a16:creationId xmlns:a16="http://schemas.microsoft.com/office/drawing/2014/main" id="{9D01AD8C-DA03-42E9-AEBC-D82F46ED1207}"/>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61">
                <a:extLst>
                  <a:ext uri="{FF2B5EF4-FFF2-40B4-BE49-F238E27FC236}">
                    <a16:creationId xmlns:a16="http://schemas.microsoft.com/office/drawing/2014/main" id="{E70CF666-4C9C-4C05-85E6-E2EFE838F6F7}"/>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5">
              <a:extLst>
                <a:ext uri="{FF2B5EF4-FFF2-40B4-BE49-F238E27FC236}">
                  <a16:creationId xmlns:a16="http://schemas.microsoft.com/office/drawing/2014/main" id="{E77A500D-C171-40CD-BC90-2371F15F04BC}"/>
                </a:ext>
              </a:extLst>
            </p:cNvPr>
            <p:cNvGrpSpPr/>
            <p:nvPr/>
          </p:nvGrpSpPr>
          <p:grpSpPr>
            <a:xfrm>
              <a:off x="2440326" y="3979819"/>
              <a:ext cx="188446" cy="834973"/>
              <a:chOff x="10641180" y="500718"/>
              <a:chExt cx="247650" cy="1097280"/>
            </a:xfrm>
            <a:solidFill>
              <a:schemeClr val="accent6"/>
            </a:solidFill>
          </p:grpSpPr>
          <p:sp>
            <p:nvSpPr>
              <p:cNvPr id="85" name="Rectangle: Rounded Corners 58">
                <a:extLst>
                  <a:ext uri="{FF2B5EF4-FFF2-40B4-BE49-F238E27FC236}">
                    <a16:creationId xmlns:a16="http://schemas.microsoft.com/office/drawing/2014/main" id="{AC1B93C7-31E7-4785-86D6-16F9C93110B6}"/>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59">
                <a:extLst>
                  <a:ext uri="{FF2B5EF4-FFF2-40B4-BE49-F238E27FC236}">
                    <a16:creationId xmlns:a16="http://schemas.microsoft.com/office/drawing/2014/main" id="{62EC186F-68A4-41B8-A5F5-2EA9CD1ECDD6}"/>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6">
              <a:extLst>
                <a:ext uri="{FF2B5EF4-FFF2-40B4-BE49-F238E27FC236}">
                  <a16:creationId xmlns:a16="http://schemas.microsoft.com/office/drawing/2014/main" id="{E115FB48-79ED-479F-A6AB-0DD04CF468FD}"/>
                </a:ext>
              </a:extLst>
            </p:cNvPr>
            <p:cNvGrpSpPr/>
            <p:nvPr/>
          </p:nvGrpSpPr>
          <p:grpSpPr>
            <a:xfrm>
              <a:off x="1317491" y="3801808"/>
              <a:ext cx="188446" cy="834973"/>
              <a:chOff x="10641180" y="278676"/>
              <a:chExt cx="247650" cy="1097280"/>
            </a:xfrm>
          </p:grpSpPr>
          <p:sp>
            <p:nvSpPr>
              <p:cNvPr id="83" name="Rectangle: Rounded Corners 56">
                <a:extLst>
                  <a:ext uri="{FF2B5EF4-FFF2-40B4-BE49-F238E27FC236}">
                    <a16:creationId xmlns:a16="http://schemas.microsoft.com/office/drawing/2014/main" id="{C06D5C69-74DD-4AAC-86F8-1A2CA137DB73}"/>
                  </a:ext>
                </a:extLst>
              </p:cNvPr>
              <p:cNvSpPr/>
              <p:nvPr/>
            </p:nvSpPr>
            <p:spPr>
              <a:xfrm>
                <a:off x="10751289" y="27867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57">
                <a:extLst>
                  <a:ext uri="{FF2B5EF4-FFF2-40B4-BE49-F238E27FC236}">
                    <a16:creationId xmlns:a16="http://schemas.microsoft.com/office/drawing/2014/main" id="{453C46B2-0612-42AF-82CD-573429FA3B36}"/>
                  </a:ext>
                </a:extLst>
              </p:cNvPr>
              <p:cNvSpPr/>
              <p:nvPr/>
            </p:nvSpPr>
            <p:spPr>
              <a:xfrm>
                <a:off x="10641180" y="519299"/>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a:extLst>
                <a:ext uri="{FF2B5EF4-FFF2-40B4-BE49-F238E27FC236}">
                  <a16:creationId xmlns:a16="http://schemas.microsoft.com/office/drawing/2014/main" id="{64A4CFF6-66F9-45E4-887C-189D107B41A9}"/>
                </a:ext>
              </a:extLst>
            </p:cNvPr>
            <p:cNvGrpSpPr/>
            <p:nvPr/>
          </p:nvGrpSpPr>
          <p:grpSpPr>
            <a:xfrm>
              <a:off x="1102679" y="4055614"/>
              <a:ext cx="188446" cy="834973"/>
              <a:chOff x="10641180" y="278676"/>
              <a:chExt cx="247650" cy="1097280"/>
            </a:xfrm>
          </p:grpSpPr>
          <p:sp>
            <p:nvSpPr>
              <p:cNvPr id="81" name="Rectangle: Rounded Corners 54">
                <a:extLst>
                  <a:ext uri="{FF2B5EF4-FFF2-40B4-BE49-F238E27FC236}">
                    <a16:creationId xmlns:a16="http://schemas.microsoft.com/office/drawing/2014/main" id="{DAA94337-AF5F-4647-AE2E-2167F711B3D2}"/>
                  </a:ext>
                </a:extLst>
              </p:cNvPr>
              <p:cNvSpPr/>
              <p:nvPr/>
            </p:nvSpPr>
            <p:spPr>
              <a:xfrm>
                <a:off x="10751289" y="27867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55">
                <a:extLst>
                  <a:ext uri="{FF2B5EF4-FFF2-40B4-BE49-F238E27FC236}">
                    <a16:creationId xmlns:a16="http://schemas.microsoft.com/office/drawing/2014/main" id="{3B338054-7729-4A4D-ABE5-C14591CA29D7}"/>
                  </a:ext>
                </a:extLst>
              </p:cNvPr>
              <p:cNvSpPr/>
              <p:nvPr/>
            </p:nvSpPr>
            <p:spPr>
              <a:xfrm>
                <a:off x="10641180" y="357773"/>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
              <a:extLst>
                <a:ext uri="{FF2B5EF4-FFF2-40B4-BE49-F238E27FC236}">
                  <a16:creationId xmlns:a16="http://schemas.microsoft.com/office/drawing/2014/main" id="{AB056A89-DC32-4F85-93FE-39CB865C402A}"/>
                </a:ext>
              </a:extLst>
            </p:cNvPr>
            <p:cNvGrpSpPr/>
            <p:nvPr/>
          </p:nvGrpSpPr>
          <p:grpSpPr>
            <a:xfrm>
              <a:off x="6297319" y="1419517"/>
              <a:ext cx="188446" cy="834973"/>
              <a:chOff x="10641180" y="605206"/>
              <a:chExt cx="247650" cy="1097280"/>
            </a:xfrm>
          </p:grpSpPr>
          <p:sp>
            <p:nvSpPr>
              <p:cNvPr id="79" name="Rectangle: Rounded Corners 52">
                <a:extLst>
                  <a:ext uri="{FF2B5EF4-FFF2-40B4-BE49-F238E27FC236}">
                    <a16:creationId xmlns:a16="http://schemas.microsoft.com/office/drawing/2014/main" id="{19957A5E-3597-4DC8-8F2A-19538426BF61}"/>
                  </a:ext>
                </a:extLst>
              </p:cNvPr>
              <p:cNvSpPr/>
              <p:nvPr/>
            </p:nvSpPr>
            <p:spPr>
              <a:xfrm>
                <a:off x="10751289" y="60520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53">
                <a:extLst>
                  <a:ext uri="{FF2B5EF4-FFF2-40B4-BE49-F238E27FC236}">
                    <a16:creationId xmlns:a16="http://schemas.microsoft.com/office/drawing/2014/main" id="{E40AE25D-3B5E-4863-A530-E8AD54848FD8}"/>
                  </a:ext>
                </a:extLst>
              </p:cNvPr>
              <p:cNvSpPr/>
              <p:nvPr/>
            </p:nvSpPr>
            <p:spPr>
              <a:xfrm>
                <a:off x="10641180" y="684304"/>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9">
              <a:extLst>
                <a:ext uri="{FF2B5EF4-FFF2-40B4-BE49-F238E27FC236}">
                  <a16:creationId xmlns:a16="http://schemas.microsoft.com/office/drawing/2014/main" id="{9718102C-9AB8-475B-AC3C-943275139DA2}"/>
                </a:ext>
              </a:extLst>
            </p:cNvPr>
            <p:cNvGrpSpPr/>
            <p:nvPr/>
          </p:nvGrpSpPr>
          <p:grpSpPr>
            <a:xfrm>
              <a:off x="5615211" y="1500297"/>
              <a:ext cx="188446" cy="1471350"/>
              <a:chOff x="10641180" y="438150"/>
              <a:chExt cx="247650" cy="1828800"/>
            </a:xfrm>
            <a:solidFill>
              <a:schemeClr val="accent6"/>
            </a:solidFill>
          </p:grpSpPr>
          <p:sp>
            <p:nvSpPr>
              <p:cNvPr id="77" name="Rectangle: Rounded Corners 50">
                <a:extLst>
                  <a:ext uri="{FF2B5EF4-FFF2-40B4-BE49-F238E27FC236}">
                    <a16:creationId xmlns:a16="http://schemas.microsoft.com/office/drawing/2014/main" id="{B47F0AC5-07CC-4F22-9308-B689641A42F9}"/>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51">
                <a:extLst>
                  <a:ext uri="{FF2B5EF4-FFF2-40B4-BE49-F238E27FC236}">
                    <a16:creationId xmlns:a16="http://schemas.microsoft.com/office/drawing/2014/main" id="{A3C9EFD1-BF8F-4547-A2F2-43707A926E92}"/>
                  </a:ext>
                </a:extLst>
              </p:cNvPr>
              <p:cNvSpPr/>
              <p:nvPr/>
            </p:nvSpPr>
            <p:spPr>
              <a:xfrm>
                <a:off x="10641180" y="1044533"/>
                <a:ext cx="247650" cy="575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0">
              <a:extLst>
                <a:ext uri="{FF2B5EF4-FFF2-40B4-BE49-F238E27FC236}">
                  <a16:creationId xmlns:a16="http://schemas.microsoft.com/office/drawing/2014/main" id="{109F80C0-8CC9-472A-81DB-0451862D5C65}"/>
                </a:ext>
              </a:extLst>
            </p:cNvPr>
            <p:cNvGrpSpPr/>
            <p:nvPr/>
          </p:nvGrpSpPr>
          <p:grpSpPr>
            <a:xfrm>
              <a:off x="5378257" y="1777351"/>
              <a:ext cx="188446" cy="834973"/>
              <a:chOff x="10641180" y="500718"/>
              <a:chExt cx="247650" cy="1097280"/>
            </a:xfrm>
            <a:solidFill>
              <a:schemeClr val="accent6"/>
            </a:solidFill>
          </p:grpSpPr>
          <p:sp>
            <p:nvSpPr>
              <p:cNvPr id="75" name="Rectangle: Rounded Corners 48">
                <a:extLst>
                  <a:ext uri="{FF2B5EF4-FFF2-40B4-BE49-F238E27FC236}">
                    <a16:creationId xmlns:a16="http://schemas.microsoft.com/office/drawing/2014/main" id="{EB374241-9D38-49B4-86E3-73798A6B17F7}"/>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49">
                <a:extLst>
                  <a:ext uri="{FF2B5EF4-FFF2-40B4-BE49-F238E27FC236}">
                    <a16:creationId xmlns:a16="http://schemas.microsoft.com/office/drawing/2014/main" id="{A44AA4C2-4651-4174-A2AE-0DE3D1B0DC51}"/>
                  </a:ext>
                </a:extLst>
              </p:cNvPr>
              <p:cNvSpPr/>
              <p:nvPr/>
            </p:nvSpPr>
            <p:spPr>
              <a:xfrm>
                <a:off x="10641180" y="579815"/>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1">
              <a:extLst>
                <a:ext uri="{FF2B5EF4-FFF2-40B4-BE49-F238E27FC236}">
                  <a16:creationId xmlns:a16="http://schemas.microsoft.com/office/drawing/2014/main" id="{9DED5C67-C9D0-4C2D-82D3-1369638CF871}"/>
                </a:ext>
              </a:extLst>
            </p:cNvPr>
            <p:cNvGrpSpPr/>
            <p:nvPr/>
          </p:nvGrpSpPr>
          <p:grpSpPr>
            <a:xfrm>
              <a:off x="5836163" y="1859500"/>
              <a:ext cx="188446" cy="834973"/>
              <a:chOff x="10641180" y="500718"/>
              <a:chExt cx="247650" cy="1097280"/>
            </a:xfrm>
          </p:grpSpPr>
          <p:sp>
            <p:nvSpPr>
              <p:cNvPr id="73" name="Rectangle: Rounded Corners 46">
                <a:extLst>
                  <a:ext uri="{FF2B5EF4-FFF2-40B4-BE49-F238E27FC236}">
                    <a16:creationId xmlns:a16="http://schemas.microsoft.com/office/drawing/2014/main" id="{E5361268-9127-4BCC-896D-3F32D776F7D6}"/>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47">
                <a:extLst>
                  <a:ext uri="{FF2B5EF4-FFF2-40B4-BE49-F238E27FC236}">
                    <a16:creationId xmlns:a16="http://schemas.microsoft.com/office/drawing/2014/main" id="{0E13915A-778D-43DB-B66D-564503AB309C}"/>
                  </a:ext>
                </a:extLst>
              </p:cNvPr>
              <p:cNvSpPr/>
              <p:nvPr/>
            </p:nvSpPr>
            <p:spPr>
              <a:xfrm>
                <a:off x="10641180" y="579815"/>
                <a:ext cx="247650" cy="69817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2">
              <a:extLst>
                <a:ext uri="{FF2B5EF4-FFF2-40B4-BE49-F238E27FC236}">
                  <a16:creationId xmlns:a16="http://schemas.microsoft.com/office/drawing/2014/main" id="{648E1474-2DE3-4FF5-B912-5C07487F0F05}"/>
                </a:ext>
              </a:extLst>
            </p:cNvPr>
            <p:cNvGrpSpPr/>
            <p:nvPr/>
          </p:nvGrpSpPr>
          <p:grpSpPr>
            <a:xfrm>
              <a:off x="5161253" y="1476120"/>
              <a:ext cx="188446" cy="1391622"/>
              <a:chOff x="10641180" y="438150"/>
              <a:chExt cx="247650" cy="1828800"/>
            </a:xfrm>
          </p:grpSpPr>
          <p:sp>
            <p:nvSpPr>
              <p:cNvPr id="71" name="Rectangle: Rounded Corners 44">
                <a:extLst>
                  <a:ext uri="{FF2B5EF4-FFF2-40B4-BE49-F238E27FC236}">
                    <a16:creationId xmlns:a16="http://schemas.microsoft.com/office/drawing/2014/main" id="{E8958369-4F25-4364-AC85-606867EDC1B4}"/>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45">
                <a:extLst>
                  <a:ext uri="{FF2B5EF4-FFF2-40B4-BE49-F238E27FC236}">
                    <a16:creationId xmlns:a16="http://schemas.microsoft.com/office/drawing/2014/main" id="{A2D647DF-9C85-4B84-9FE9-B8B1786E5487}"/>
                  </a:ext>
                </a:extLst>
              </p:cNvPr>
              <p:cNvSpPr/>
              <p:nvPr/>
            </p:nvSpPr>
            <p:spPr>
              <a:xfrm>
                <a:off x="10641180" y="1044532"/>
                <a:ext cx="247650" cy="61603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3">
              <a:extLst>
                <a:ext uri="{FF2B5EF4-FFF2-40B4-BE49-F238E27FC236}">
                  <a16:creationId xmlns:a16="http://schemas.microsoft.com/office/drawing/2014/main" id="{7BD1091E-69D9-4D11-A8D4-0CDECC4564FC}"/>
                </a:ext>
              </a:extLst>
            </p:cNvPr>
            <p:cNvGrpSpPr/>
            <p:nvPr/>
          </p:nvGrpSpPr>
          <p:grpSpPr>
            <a:xfrm>
              <a:off x="1758631" y="3523581"/>
              <a:ext cx="188446" cy="1391622"/>
              <a:chOff x="10641180" y="438150"/>
              <a:chExt cx="247650" cy="1828800"/>
            </a:xfrm>
          </p:grpSpPr>
          <p:sp>
            <p:nvSpPr>
              <p:cNvPr id="69" name="Rectangle: Rounded Corners 42">
                <a:extLst>
                  <a:ext uri="{FF2B5EF4-FFF2-40B4-BE49-F238E27FC236}">
                    <a16:creationId xmlns:a16="http://schemas.microsoft.com/office/drawing/2014/main" id="{BCB7885B-C5EB-4D43-BC9E-28876F1EB36E}"/>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43">
                <a:extLst>
                  <a:ext uri="{FF2B5EF4-FFF2-40B4-BE49-F238E27FC236}">
                    <a16:creationId xmlns:a16="http://schemas.microsoft.com/office/drawing/2014/main" id="{A6EB51AA-DD72-44F6-89AA-17673430A8FD}"/>
                  </a:ext>
                </a:extLst>
              </p:cNvPr>
              <p:cNvSpPr/>
              <p:nvPr/>
            </p:nvSpPr>
            <p:spPr>
              <a:xfrm>
                <a:off x="10641180" y="1044532"/>
                <a:ext cx="247650" cy="83795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4">
              <a:extLst>
                <a:ext uri="{FF2B5EF4-FFF2-40B4-BE49-F238E27FC236}">
                  <a16:creationId xmlns:a16="http://schemas.microsoft.com/office/drawing/2014/main" id="{6CF6B57B-32C5-479D-A86B-F1C3D281E303}"/>
                </a:ext>
              </a:extLst>
            </p:cNvPr>
            <p:cNvGrpSpPr/>
            <p:nvPr/>
          </p:nvGrpSpPr>
          <p:grpSpPr>
            <a:xfrm>
              <a:off x="2889874" y="3736385"/>
              <a:ext cx="188446" cy="834973"/>
              <a:chOff x="10641180" y="500718"/>
              <a:chExt cx="247650" cy="1097280"/>
            </a:xfrm>
          </p:grpSpPr>
          <p:sp>
            <p:nvSpPr>
              <p:cNvPr id="67" name="Rectangle: Rounded Corners 40">
                <a:extLst>
                  <a:ext uri="{FF2B5EF4-FFF2-40B4-BE49-F238E27FC236}">
                    <a16:creationId xmlns:a16="http://schemas.microsoft.com/office/drawing/2014/main" id="{91432B3A-CB43-495D-AB65-EDD4F9502BA5}"/>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41">
                <a:extLst>
                  <a:ext uri="{FF2B5EF4-FFF2-40B4-BE49-F238E27FC236}">
                    <a16:creationId xmlns:a16="http://schemas.microsoft.com/office/drawing/2014/main" id="{1DBFB6BD-82C5-40BB-AF43-5620606E0E3C}"/>
                  </a:ext>
                </a:extLst>
              </p:cNvPr>
              <p:cNvSpPr/>
              <p:nvPr/>
            </p:nvSpPr>
            <p:spPr>
              <a:xfrm>
                <a:off x="10641180" y="579815"/>
                <a:ext cx="247650" cy="7441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5">
              <a:extLst>
                <a:ext uri="{FF2B5EF4-FFF2-40B4-BE49-F238E27FC236}">
                  <a16:creationId xmlns:a16="http://schemas.microsoft.com/office/drawing/2014/main" id="{8EC03B14-4505-4753-A4AF-E1D396AA0C4E}"/>
                </a:ext>
              </a:extLst>
            </p:cNvPr>
            <p:cNvGrpSpPr/>
            <p:nvPr/>
          </p:nvGrpSpPr>
          <p:grpSpPr>
            <a:xfrm>
              <a:off x="3127326" y="3327948"/>
              <a:ext cx="188446" cy="834973"/>
              <a:chOff x="10641180" y="500718"/>
              <a:chExt cx="247650" cy="1097280"/>
            </a:xfrm>
          </p:grpSpPr>
          <p:sp>
            <p:nvSpPr>
              <p:cNvPr id="65" name="Rectangle: Rounded Corners 38">
                <a:extLst>
                  <a:ext uri="{FF2B5EF4-FFF2-40B4-BE49-F238E27FC236}">
                    <a16:creationId xmlns:a16="http://schemas.microsoft.com/office/drawing/2014/main" id="{7955C428-0DD9-4E9D-9841-D4BAADA43205}"/>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39">
                <a:extLst>
                  <a:ext uri="{FF2B5EF4-FFF2-40B4-BE49-F238E27FC236}">
                    <a16:creationId xmlns:a16="http://schemas.microsoft.com/office/drawing/2014/main" id="{49DAB003-E739-4CC1-B3ED-1610D30EB7CF}"/>
                  </a:ext>
                </a:extLst>
              </p:cNvPr>
              <p:cNvSpPr/>
              <p:nvPr/>
            </p:nvSpPr>
            <p:spPr>
              <a:xfrm>
                <a:off x="10641180" y="579815"/>
                <a:ext cx="247650" cy="78437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6">
              <a:extLst>
                <a:ext uri="{FF2B5EF4-FFF2-40B4-BE49-F238E27FC236}">
                  <a16:creationId xmlns:a16="http://schemas.microsoft.com/office/drawing/2014/main" id="{E970CBDD-E6E9-407B-B688-925CEED45C7C}"/>
                </a:ext>
              </a:extLst>
            </p:cNvPr>
            <p:cNvGrpSpPr/>
            <p:nvPr/>
          </p:nvGrpSpPr>
          <p:grpSpPr>
            <a:xfrm>
              <a:off x="3351244" y="3111280"/>
              <a:ext cx="188446" cy="834973"/>
              <a:chOff x="10641180" y="500718"/>
              <a:chExt cx="247650" cy="1097280"/>
            </a:xfrm>
            <a:solidFill>
              <a:schemeClr val="accent6"/>
            </a:solidFill>
          </p:grpSpPr>
          <p:sp>
            <p:nvSpPr>
              <p:cNvPr id="63" name="Rectangle: Rounded Corners 36">
                <a:extLst>
                  <a:ext uri="{FF2B5EF4-FFF2-40B4-BE49-F238E27FC236}">
                    <a16:creationId xmlns:a16="http://schemas.microsoft.com/office/drawing/2014/main" id="{AE40D291-41D1-46B8-AEF3-D4307EA02315}"/>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37">
                <a:extLst>
                  <a:ext uri="{FF2B5EF4-FFF2-40B4-BE49-F238E27FC236}">
                    <a16:creationId xmlns:a16="http://schemas.microsoft.com/office/drawing/2014/main" id="{F0F10ECF-708D-4C71-8ACA-CBE351418A83}"/>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7">
              <a:extLst>
                <a:ext uri="{FF2B5EF4-FFF2-40B4-BE49-F238E27FC236}">
                  <a16:creationId xmlns:a16="http://schemas.microsoft.com/office/drawing/2014/main" id="{D10BE004-0F68-4E34-B7DA-7A15E394F03F}"/>
                </a:ext>
              </a:extLst>
            </p:cNvPr>
            <p:cNvGrpSpPr/>
            <p:nvPr/>
          </p:nvGrpSpPr>
          <p:grpSpPr>
            <a:xfrm>
              <a:off x="4028744" y="3339995"/>
              <a:ext cx="188446" cy="834973"/>
              <a:chOff x="10641180" y="500718"/>
              <a:chExt cx="247650" cy="1097280"/>
            </a:xfrm>
          </p:grpSpPr>
          <p:sp>
            <p:nvSpPr>
              <p:cNvPr id="61" name="Rectangle: Rounded Corners 34">
                <a:extLst>
                  <a:ext uri="{FF2B5EF4-FFF2-40B4-BE49-F238E27FC236}">
                    <a16:creationId xmlns:a16="http://schemas.microsoft.com/office/drawing/2014/main" id="{CFD7A596-4A4C-4997-95EB-9FEF10CBEC21}"/>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35">
                <a:extLst>
                  <a:ext uri="{FF2B5EF4-FFF2-40B4-BE49-F238E27FC236}">
                    <a16:creationId xmlns:a16="http://schemas.microsoft.com/office/drawing/2014/main" id="{1002102B-19D8-450A-B083-16DAB464078C}"/>
                  </a:ext>
                </a:extLst>
              </p:cNvPr>
              <p:cNvSpPr/>
              <p:nvPr/>
            </p:nvSpPr>
            <p:spPr>
              <a:xfrm>
                <a:off x="10641180" y="741341"/>
                <a:ext cx="247650" cy="39621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8">
              <a:extLst>
                <a:ext uri="{FF2B5EF4-FFF2-40B4-BE49-F238E27FC236}">
                  <a16:creationId xmlns:a16="http://schemas.microsoft.com/office/drawing/2014/main" id="{80702574-5746-41EA-8408-9A90EE0D0E7D}"/>
                </a:ext>
              </a:extLst>
            </p:cNvPr>
            <p:cNvGrpSpPr/>
            <p:nvPr/>
          </p:nvGrpSpPr>
          <p:grpSpPr>
            <a:xfrm>
              <a:off x="3780023" y="3424981"/>
              <a:ext cx="188446" cy="1391622"/>
              <a:chOff x="10641180" y="438150"/>
              <a:chExt cx="247650" cy="1828800"/>
            </a:xfrm>
          </p:grpSpPr>
          <p:sp>
            <p:nvSpPr>
              <p:cNvPr id="59" name="Rectangle: Rounded Corners 32">
                <a:extLst>
                  <a:ext uri="{FF2B5EF4-FFF2-40B4-BE49-F238E27FC236}">
                    <a16:creationId xmlns:a16="http://schemas.microsoft.com/office/drawing/2014/main" id="{5B4E365F-0149-4F3B-89BB-A8526B4C42D6}"/>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33">
                <a:extLst>
                  <a:ext uri="{FF2B5EF4-FFF2-40B4-BE49-F238E27FC236}">
                    <a16:creationId xmlns:a16="http://schemas.microsoft.com/office/drawing/2014/main" id="{97BCF984-17BB-4E48-810F-E0BBBB320765}"/>
                  </a:ext>
                </a:extLst>
              </p:cNvPr>
              <p:cNvSpPr/>
              <p:nvPr/>
            </p:nvSpPr>
            <p:spPr>
              <a:xfrm>
                <a:off x="10641180" y="1044533"/>
                <a:ext cx="247650" cy="36338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9">
              <a:extLst>
                <a:ext uri="{FF2B5EF4-FFF2-40B4-BE49-F238E27FC236}">
                  <a16:creationId xmlns:a16="http://schemas.microsoft.com/office/drawing/2014/main" id="{837FA3BC-2782-4D33-BDF0-F54659EBDE0A}"/>
                </a:ext>
              </a:extLst>
            </p:cNvPr>
            <p:cNvGrpSpPr/>
            <p:nvPr/>
          </p:nvGrpSpPr>
          <p:grpSpPr>
            <a:xfrm>
              <a:off x="6056303" y="1499565"/>
              <a:ext cx="188446" cy="834973"/>
              <a:chOff x="10641180" y="605206"/>
              <a:chExt cx="247650" cy="1097280"/>
            </a:xfrm>
          </p:grpSpPr>
          <p:sp>
            <p:nvSpPr>
              <p:cNvPr id="57" name="Rectangle: Rounded Corners 30">
                <a:extLst>
                  <a:ext uri="{FF2B5EF4-FFF2-40B4-BE49-F238E27FC236}">
                    <a16:creationId xmlns:a16="http://schemas.microsoft.com/office/drawing/2014/main" id="{4A12449A-F9D0-4206-87BA-DF1D93B09142}"/>
                  </a:ext>
                </a:extLst>
              </p:cNvPr>
              <p:cNvSpPr/>
              <p:nvPr/>
            </p:nvSpPr>
            <p:spPr>
              <a:xfrm>
                <a:off x="10751289" y="60520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31">
                <a:extLst>
                  <a:ext uri="{FF2B5EF4-FFF2-40B4-BE49-F238E27FC236}">
                    <a16:creationId xmlns:a16="http://schemas.microsoft.com/office/drawing/2014/main" id="{16125F24-4F32-4B18-874C-15F849F28919}"/>
                  </a:ext>
                </a:extLst>
              </p:cNvPr>
              <p:cNvSpPr/>
              <p:nvPr/>
            </p:nvSpPr>
            <p:spPr>
              <a:xfrm>
                <a:off x="10641180" y="684304"/>
                <a:ext cx="247650" cy="82577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4389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5" name="Google Shape;625;p71"/>
          <p:cNvPicPr preferRelativeResize="0"/>
          <p:nvPr/>
        </p:nvPicPr>
        <p:blipFill rotWithShape="1">
          <a:blip r:embed="rId3">
            <a:alphaModFix/>
          </a:blip>
          <a:srcRect/>
          <a:stretch/>
        </p:blipFill>
        <p:spPr>
          <a:xfrm>
            <a:off x="8313321" y="553426"/>
            <a:ext cx="1943084" cy="1259133"/>
          </a:xfrm>
          <a:prstGeom prst="rect">
            <a:avLst/>
          </a:prstGeom>
          <a:noFill/>
          <a:ln>
            <a:noFill/>
          </a:ln>
        </p:spPr>
      </p:pic>
      <p:pic>
        <p:nvPicPr>
          <p:cNvPr id="626" name="Google Shape;626;p71"/>
          <p:cNvPicPr preferRelativeResize="0"/>
          <p:nvPr/>
        </p:nvPicPr>
        <p:blipFill rotWithShape="1">
          <a:blip r:embed="rId4">
            <a:alphaModFix/>
          </a:blip>
          <a:srcRect/>
          <a:stretch/>
        </p:blipFill>
        <p:spPr>
          <a:xfrm>
            <a:off x="684028" y="771564"/>
            <a:ext cx="2948929" cy="5110967"/>
          </a:xfrm>
          <a:prstGeom prst="rect">
            <a:avLst/>
          </a:prstGeom>
          <a:noFill/>
          <a:ln w="9525" cap="flat" cmpd="sng">
            <a:solidFill>
              <a:srgbClr val="595959"/>
            </a:solidFill>
            <a:prstDash val="solid"/>
            <a:round/>
            <a:headEnd type="none" w="sm" len="sm"/>
            <a:tailEnd type="none" w="sm" len="sm"/>
          </a:ln>
        </p:spPr>
      </p:pic>
      <p:pic>
        <p:nvPicPr>
          <p:cNvPr id="627" name="Google Shape;627;p71"/>
          <p:cNvPicPr preferRelativeResize="0"/>
          <p:nvPr/>
        </p:nvPicPr>
        <p:blipFill rotWithShape="1">
          <a:blip r:embed="rId5">
            <a:alphaModFix/>
          </a:blip>
          <a:srcRect/>
          <a:stretch/>
        </p:blipFill>
        <p:spPr>
          <a:xfrm>
            <a:off x="3940762" y="771564"/>
            <a:ext cx="2893904" cy="5110933"/>
          </a:xfrm>
          <a:prstGeom prst="rect">
            <a:avLst/>
          </a:prstGeom>
          <a:noFill/>
          <a:ln w="9525" cap="flat" cmpd="sng">
            <a:solidFill>
              <a:srgbClr val="595959"/>
            </a:solidFill>
            <a:prstDash val="solid"/>
            <a:round/>
            <a:headEnd type="none" w="sm" len="sm"/>
            <a:tailEnd type="none" w="sm" len="sm"/>
          </a:ln>
        </p:spPr>
      </p:pic>
      <p:sp>
        <p:nvSpPr>
          <p:cNvPr id="3" name="TextBox 2">
            <a:extLst>
              <a:ext uri="{FF2B5EF4-FFF2-40B4-BE49-F238E27FC236}">
                <a16:creationId xmlns:a16="http://schemas.microsoft.com/office/drawing/2014/main" id="{1FCB4372-4A1C-26E6-3188-E1310DE5F4A8}"/>
              </a:ext>
            </a:extLst>
          </p:cNvPr>
          <p:cNvSpPr txBox="1"/>
          <p:nvPr/>
        </p:nvSpPr>
        <p:spPr>
          <a:xfrm>
            <a:off x="7974959" y="2343067"/>
            <a:ext cx="3533013" cy="3539430"/>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3700"/>
              <a:buFont typeface="Arial"/>
              <a:buNone/>
            </a:pPr>
            <a:r>
              <a:rPr lang="en-US" sz="3200" i="0" u="none" strike="noStrike" cap="none" dirty="0">
                <a:solidFill>
                  <a:srgbClr val="002060"/>
                </a:solidFill>
                <a:latin typeface="Lato" panose="020F0502020204030203" pitchFamily="34" charset="0"/>
                <a:ea typeface="Barlow Condensed"/>
                <a:cs typeface="Barlow Condensed"/>
                <a:sym typeface="Barlow Condensed"/>
              </a:rPr>
              <a:t>1-Card solution provides unified permissions, credentials, payments, and security across campus.</a:t>
            </a:r>
          </a:p>
        </p:txBody>
      </p:sp>
    </p:spTree>
    <p:extLst>
      <p:ext uri="{BB962C8B-B14F-4D97-AF65-F5344CB8AC3E}">
        <p14:creationId xmlns:p14="http://schemas.microsoft.com/office/powerpoint/2010/main" val="67543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8941" y="384099"/>
            <a:ext cx="9720072" cy="1499616"/>
          </a:xfrm>
        </p:spPr>
        <p:txBody>
          <a:bodyPr>
            <a:normAutofit/>
          </a:bodyPr>
          <a:lstStyle/>
          <a:p>
            <a:r>
              <a:rPr lang="en-US" sz="4400" b="1" dirty="0">
                <a:latin typeface="Montserrat" pitchFamily="2" charset="77"/>
              </a:rPr>
              <a:t>Student Portal/Dashboard</a:t>
            </a:r>
          </a:p>
        </p:txBody>
      </p:sp>
      <p:pic>
        <p:nvPicPr>
          <p:cNvPr id="4" name="Content Placeholder 3"/>
          <p:cNvPicPr>
            <a:picLocks noGrp="1" noChangeAspect="1"/>
          </p:cNvPicPr>
          <p:nvPr>
            <p:ph idx="1"/>
          </p:nvPr>
        </p:nvPicPr>
        <p:blipFill>
          <a:blip r:embed="rId2"/>
          <a:stretch>
            <a:fillRect/>
          </a:stretch>
        </p:blipFill>
        <p:spPr>
          <a:xfrm>
            <a:off x="487145" y="2004913"/>
            <a:ext cx="5202787" cy="2733998"/>
          </a:xfrm>
          <a:prstGeom prst="rect">
            <a:avLst/>
          </a:prstGeom>
        </p:spPr>
      </p:pic>
      <p:sp>
        <p:nvSpPr>
          <p:cNvPr id="6" name="Content Placeholder 1"/>
          <p:cNvSpPr txBox="1">
            <a:spLocks/>
          </p:cNvSpPr>
          <p:nvPr/>
        </p:nvSpPr>
        <p:spPr>
          <a:xfrm>
            <a:off x="534168" y="5058694"/>
            <a:ext cx="11123664" cy="1705231"/>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sz="2400" b="1" dirty="0">
                <a:solidFill>
                  <a:srgbClr val="0070C0"/>
                </a:solidFill>
                <a:latin typeface="Lato" panose="020F0502020204030203" pitchFamily="34" charset="77"/>
              </a:rPr>
              <a:t>Student Portal/Dashboard</a:t>
            </a:r>
          </a:p>
          <a:p>
            <a:pPr marL="0" indent="0" algn="just">
              <a:buFont typeface="Wingdings 2" panose="05020102010507070707" pitchFamily="18" charset="2"/>
              <a:buNone/>
            </a:pPr>
            <a:r>
              <a:rPr lang="en-US" dirty="0">
                <a:latin typeface="Lato" panose="020F0502020204030203" pitchFamily="34" charset="77"/>
              </a:rPr>
              <a:t>DIU has established unique ‘Student Portal, from where students can create profile, see result, payment ledger and scheme, information on transcript/certificate, routine, mentor meeting etc.</a:t>
            </a:r>
          </a:p>
          <a:p>
            <a:pPr marL="0" indent="0">
              <a:buNone/>
            </a:pPr>
            <a:r>
              <a:rPr lang="en-US" dirty="0">
                <a:solidFill>
                  <a:srgbClr val="C00000"/>
                </a:solidFill>
                <a:latin typeface="Lato" panose="020F0502020204030203" pitchFamily="34" charset="77"/>
              </a:rPr>
              <a:t>http://studentportal.diu.edu.bd/#/login</a:t>
            </a:r>
          </a:p>
        </p:txBody>
      </p:sp>
      <p:pic>
        <p:nvPicPr>
          <p:cNvPr id="7" name="Picture 6"/>
          <p:cNvPicPr>
            <a:picLocks noChangeAspect="1"/>
          </p:cNvPicPr>
          <p:nvPr/>
        </p:nvPicPr>
        <p:blipFill>
          <a:blip r:embed="rId3"/>
          <a:stretch>
            <a:fillRect/>
          </a:stretch>
        </p:blipFill>
        <p:spPr>
          <a:xfrm>
            <a:off x="6048977" y="2004913"/>
            <a:ext cx="5616318" cy="2778525"/>
          </a:xfrm>
          <a:prstGeom prst="rect">
            <a:avLst/>
          </a:prstGeom>
        </p:spPr>
      </p:pic>
    </p:spTree>
    <p:extLst>
      <p:ext uri="{BB962C8B-B14F-4D97-AF65-F5344CB8AC3E}">
        <p14:creationId xmlns:p14="http://schemas.microsoft.com/office/powerpoint/2010/main" val="3733734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964" y="311458"/>
            <a:ext cx="9720072" cy="1499616"/>
          </a:xfrm>
        </p:spPr>
        <p:txBody>
          <a:bodyPr>
            <a:normAutofit/>
          </a:bodyPr>
          <a:lstStyle/>
          <a:p>
            <a:r>
              <a:rPr lang="en-US" sz="4800" b="1" dirty="0">
                <a:latin typeface="Montserrat" pitchFamily="2" charset="77"/>
              </a:rPr>
              <a:t>DIU Forum</a:t>
            </a:r>
          </a:p>
        </p:txBody>
      </p:sp>
      <p:pic>
        <p:nvPicPr>
          <p:cNvPr id="4" name="Picture 3"/>
          <p:cNvPicPr>
            <a:picLocks noChangeAspect="1"/>
          </p:cNvPicPr>
          <p:nvPr/>
        </p:nvPicPr>
        <p:blipFill>
          <a:blip r:embed="rId2"/>
          <a:stretch>
            <a:fillRect/>
          </a:stretch>
        </p:blipFill>
        <p:spPr>
          <a:xfrm>
            <a:off x="1475114" y="1986358"/>
            <a:ext cx="7767359" cy="38103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7478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Rectangle 1">
            <a:extLst>
              <a:ext uri="{FF2B5EF4-FFF2-40B4-BE49-F238E27FC236}">
                <a16:creationId xmlns:a16="http://schemas.microsoft.com/office/drawing/2014/main" id="{832670B4-D350-EE43-EF1F-1A40C102906A}"/>
              </a:ext>
            </a:extLst>
          </p:cNvPr>
          <p:cNvSpPr/>
          <p:nvPr/>
        </p:nvSpPr>
        <p:spPr>
          <a:xfrm>
            <a:off x="-2" y="0"/>
            <a:ext cx="12192001" cy="6858000"/>
          </a:xfrm>
          <a:prstGeom prst="rect">
            <a:avLst/>
          </a:prstGeom>
          <a:solidFill>
            <a:srgbClr val="FEFEF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7" name="Google Shape;117;p22" descr="Image may contain: text"/>
          <p:cNvPicPr preferRelativeResize="0"/>
          <p:nvPr/>
        </p:nvPicPr>
        <p:blipFill rotWithShape="1">
          <a:blip r:embed="rId3">
            <a:alphaModFix/>
          </a:blip>
          <a:srcRect t="41144" b="14722"/>
          <a:stretch/>
        </p:blipFill>
        <p:spPr>
          <a:xfrm>
            <a:off x="27398" y="2569765"/>
            <a:ext cx="3404567" cy="1565568"/>
          </a:xfrm>
          <a:prstGeom prst="rect">
            <a:avLst/>
          </a:prstGeom>
          <a:noFill/>
          <a:ln>
            <a:noFill/>
          </a:ln>
        </p:spPr>
      </p:pic>
      <p:pic>
        <p:nvPicPr>
          <p:cNvPr id="118" name="Google Shape;118;p22" descr="Image may contain: 7 people, people standing and people sitting"/>
          <p:cNvPicPr preferRelativeResize="0"/>
          <p:nvPr/>
        </p:nvPicPr>
        <p:blipFill rotWithShape="1">
          <a:blip r:embed="rId4">
            <a:alphaModFix/>
          </a:blip>
          <a:srcRect l="3237" t="3813" r="6585" b="3819"/>
          <a:stretch/>
        </p:blipFill>
        <p:spPr>
          <a:xfrm>
            <a:off x="3547434" y="150687"/>
            <a:ext cx="4120711" cy="2986356"/>
          </a:xfrm>
          <a:prstGeom prst="rect">
            <a:avLst/>
          </a:prstGeom>
          <a:noFill/>
          <a:ln>
            <a:noFill/>
          </a:ln>
        </p:spPr>
      </p:pic>
      <p:pic>
        <p:nvPicPr>
          <p:cNvPr id="119" name="Google Shape;119;p22" descr="Image may contain: 2 people, people sitting"/>
          <p:cNvPicPr preferRelativeResize="0"/>
          <p:nvPr/>
        </p:nvPicPr>
        <p:blipFill rotWithShape="1">
          <a:blip r:embed="rId5">
            <a:alphaModFix/>
          </a:blip>
          <a:srcRect r="9604" b="3637"/>
          <a:stretch/>
        </p:blipFill>
        <p:spPr>
          <a:xfrm>
            <a:off x="3547434" y="3260525"/>
            <a:ext cx="4120711" cy="3465624"/>
          </a:xfrm>
          <a:prstGeom prst="rect">
            <a:avLst/>
          </a:prstGeom>
          <a:noFill/>
          <a:ln>
            <a:noFill/>
          </a:ln>
        </p:spPr>
      </p:pic>
      <p:pic>
        <p:nvPicPr>
          <p:cNvPr id="120" name="Google Shape;120;p22" descr="Image may contain: 4 people, people sitting and indoor"/>
          <p:cNvPicPr preferRelativeResize="0"/>
          <p:nvPr/>
        </p:nvPicPr>
        <p:blipFill rotWithShape="1">
          <a:blip r:embed="rId6">
            <a:alphaModFix/>
          </a:blip>
          <a:srcRect l="11303" t="3564" r="2961" b="10517"/>
          <a:stretch/>
        </p:blipFill>
        <p:spPr>
          <a:xfrm>
            <a:off x="7808361" y="150687"/>
            <a:ext cx="4260348" cy="2986356"/>
          </a:xfrm>
          <a:prstGeom prst="rect">
            <a:avLst/>
          </a:prstGeom>
          <a:noFill/>
          <a:ln>
            <a:noFill/>
          </a:ln>
        </p:spPr>
      </p:pic>
      <p:pic>
        <p:nvPicPr>
          <p:cNvPr id="121" name="Google Shape;121;p22" descr="Image may contain: 4 people, people sitting, people eating, table, food and indoor"/>
          <p:cNvPicPr preferRelativeResize="0"/>
          <p:nvPr/>
        </p:nvPicPr>
        <p:blipFill rotWithShape="1">
          <a:blip r:embed="rId7">
            <a:alphaModFix/>
          </a:blip>
          <a:srcRect l="5291" r="3302" b="4393"/>
          <a:stretch/>
        </p:blipFill>
        <p:spPr>
          <a:xfrm>
            <a:off x="7808361" y="3260525"/>
            <a:ext cx="4260348" cy="34656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25"/>
          <p:cNvSpPr txBox="1"/>
          <p:nvPr/>
        </p:nvSpPr>
        <p:spPr>
          <a:xfrm>
            <a:off x="113414" y="113415"/>
            <a:ext cx="4338084" cy="3201715"/>
          </a:xfrm>
          <a:prstGeom prst="rect">
            <a:avLst/>
          </a:prstGeom>
          <a:solidFill>
            <a:srgbClr val="002060"/>
          </a:solidFill>
          <a:ln>
            <a:noFill/>
          </a:ln>
        </p:spPr>
        <p:txBody>
          <a:bodyPr spcFirstLastPara="1" wrap="square" lIns="121900" tIns="60933" rIns="121900" bIns="60933" anchor="ctr" anchorCtr="0">
            <a:noAutofit/>
          </a:bodyPr>
          <a:lstStyle/>
          <a:p>
            <a:pPr algn="ctr"/>
            <a:r>
              <a:rPr lang="en-US" sz="4267" b="1" dirty="0">
                <a:solidFill>
                  <a:schemeClr val="bg1"/>
                </a:solidFill>
                <a:latin typeface="Open Sans" panose="020B0604020202020204" charset="0"/>
                <a:ea typeface="Open Sans" panose="020B0604020202020204" charset="0"/>
                <a:cs typeface="Open Sans" panose="020B0604020202020204" charset="0"/>
                <a:sym typeface="Acme"/>
              </a:rPr>
              <a:t>ONE STUDENT ONE LAPTOP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187" r="1968" b="3586"/>
          <a:stretch/>
        </p:blipFill>
        <p:spPr>
          <a:xfrm>
            <a:off x="4575426" y="109592"/>
            <a:ext cx="7479585" cy="320553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57" r="2145" b="4657"/>
          <a:stretch/>
        </p:blipFill>
        <p:spPr>
          <a:xfrm>
            <a:off x="5342560" y="3438418"/>
            <a:ext cx="6712451" cy="326033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639" b="4257"/>
          <a:stretch/>
        </p:blipFill>
        <p:spPr>
          <a:xfrm>
            <a:off x="136990" y="3438417"/>
            <a:ext cx="5053581" cy="3260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266" y="145374"/>
            <a:ext cx="9720072" cy="1499616"/>
          </a:xfrm>
        </p:spPr>
        <p:txBody>
          <a:bodyPr>
            <a:normAutofit/>
          </a:bodyPr>
          <a:lstStyle/>
          <a:p>
            <a:r>
              <a:rPr lang="en-US" sz="4000" b="1" dirty="0">
                <a:latin typeface="Montserrat" pitchFamily="2" charset="77"/>
              </a:rPr>
              <a:t>Great Resignation: US case</a:t>
            </a:r>
          </a:p>
        </p:txBody>
      </p:sp>
      <p:pic>
        <p:nvPicPr>
          <p:cNvPr id="4" name="Picture 3"/>
          <p:cNvPicPr>
            <a:picLocks noChangeAspect="1"/>
          </p:cNvPicPr>
          <p:nvPr/>
        </p:nvPicPr>
        <p:blipFill>
          <a:blip r:embed="rId2"/>
          <a:stretch>
            <a:fillRect/>
          </a:stretch>
        </p:blipFill>
        <p:spPr>
          <a:xfrm>
            <a:off x="365838" y="2680871"/>
            <a:ext cx="5403895" cy="2159864"/>
          </a:xfrm>
          <a:prstGeom prst="rect">
            <a:avLst/>
          </a:prstGeom>
        </p:spPr>
      </p:pic>
      <p:sp>
        <p:nvSpPr>
          <p:cNvPr id="5" name="Rectangle 4"/>
          <p:cNvSpPr/>
          <p:nvPr/>
        </p:nvSpPr>
        <p:spPr>
          <a:xfrm>
            <a:off x="365838" y="5083979"/>
            <a:ext cx="5403895" cy="584775"/>
          </a:xfrm>
          <a:prstGeom prst="rect">
            <a:avLst/>
          </a:prstGeom>
        </p:spPr>
        <p:txBody>
          <a:bodyPr wrap="square">
            <a:spAutoFit/>
          </a:bodyPr>
          <a:lstStyle/>
          <a:p>
            <a:r>
              <a:rPr lang="en-US" sz="1600" b="1" dirty="0">
                <a:solidFill>
                  <a:srgbClr val="171717"/>
                </a:solidFill>
                <a:latin typeface="Lato" panose="020F0502020204030203" pitchFamily="34" charset="77"/>
              </a:rPr>
              <a:t>A record 50.5 million people in the U.S. quit their jobs </a:t>
            </a:r>
          </a:p>
          <a:p>
            <a:r>
              <a:rPr lang="en-US" sz="1600" b="1" dirty="0">
                <a:solidFill>
                  <a:srgbClr val="171717"/>
                </a:solidFill>
                <a:latin typeface="Lato" panose="020F0502020204030203" pitchFamily="34" charset="77"/>
              </a:rPr>
              <a:t>in 2022</a:t>
            </a:r>
            <a:endParaRPr lang="en-US" sz="1600" b="1" i="0" u="none" strike="noStrike" dirty="0">
              <a:solidFill>
                <a:srgbClr val="171717"/>
              </a:solidFill>
              <a:effectLst/>
              <a:latin typeface="Lato" panose="020F0502020204030203" pitchFamily="34" charset="77"/>
            </a:endParaRPr>
          </a:p>
        </p:txBody>
      </p:sp>
      <p:pic>
        <p:nvPicPr>
          <p:cNvPr id="6" name="Picture 5"/>
          <p:cNvPicPr>
            <a:picLocks noChangeAspect="1"/>
          </p:cNvPicPr>
          <p:nvPr/>
        </p:nvPicPr>
        <p:blipFill>
          <a:blip r:embed="rId3"/>
          <a:stretch>
            <a:fillRect/>
          </a:stretch>
        </p:blipFill>
        <p:spPr>
          <a:xfrm>
            <a:off x="6150871" y="1828718"/>
            <a:ext cx="5403895" cy="2205464"/>
          </a:xfrm>
          <a:prstGeom prst="rect">
            <a:avLst/>
          </a:prstGeom>
        </p:spPr>
      </p:pic>
      <p:sp>
        <p:nvSpPr>
          <p:cNvPr id="7" name="Rectangle 6"/>
          <p:cNvSpPr/>
          <p:nvPr/>
        </p:nvSpPr>
        <p:spPr>
          <a:xfrm>
            <a:off x="6150871" y="4283798"/>
            <a:ext cx="5675291" cy="584775"/>
          </a:xfrm>
          <a:prstGeom prst="rect">
            <a:avLst/>
          </a:prstGeom>
        </p:spPr>
        <p:txBody>
          <a:bodyPr wrap="square">
            <a:spAutoFit/>
          </a:bodyPr>
          <a:lstStyle/>
          <a:p>
            <a:r>
              <a:rPr lang="en-US" sz="1600" b="1" dirty="0">
                <a:solidFill>
                  <a:srgbClr val="171717"/>
                </a:solidFill>
                <a:latin typeface="Lato" panose="020F0502020204030203" pitchFamily="34" charset="77"/>
              </a:rPr>
              <a:t>Average quit rates in the U.S. continued at historic highs </a:t>
            </a:r>
          </a:p>
          <a:p>
            <a:r>
              <a:rPr lang="en-US" sz="1600" b="1" dirty="0">
                <a:solidFill>
                  <a:srgbClr val="171717"/>
                </a:solidFill>
                <a:latin typeface="Lato" panose="020F0502020204030203" pitchFamily="34" charset="77"/>
              </a:rPr>
              <a:t>in 2022</a:t>
            </a:r>
            <a:endParaRPr lang="en-US" sz="1600" b="1" i="0" u="none" strike="noStrike" dirty="0">
              <a:solidFill>
                <a:srgbClr val="171717"/>
              </a:solidFill>
              <a:effectLst/>
              <a:latin typeface="Lato" panose="020F0502020204030203" pitchFamily="34" charset="77"/>
            </a:endParaRPr>
          </a:p>
        </p:txBody>
      </p:sp>
      <p:sp>
        <p:nvSpPr>
          <p:cNvPr id="8" name="Rectangle 7"/>
          <p:cNvSpPr/>
          <p:nvPr/>
        </p:nvSpPr>
        <p:spPr>
          <a:xfrm>
            <a:off x="2901510" y="6210758"/>
            <a:ext cx="6498722" cy="280386"/>
          </a:xfrm>
          <a:prstGeom prst="rect">
            <a:avLst/>
          </a:prstGeom>
        </p:spPr>
        <p:txBody>
          <a:bodyPr wrap="square">
            <a:spAutoFit/>
          </a:bodyPr>
          <a:lstStyle/>
          <a:p>
            <a:r>
              <a:rPr lang="en-US" sz="1200" dirty="0">
                <a:latin typeface="Lato" panose="020F0502020204030203" pitchFamily="34" charset="77"/>
              </a:rPr>
              <a:t>Source: U.S. Bureau of Labor Statistics' </a:t>
            </a:r>
            <a:r>
              <a:rPr lang="en-US" sz="1200" dirty="0">
                <a:latin typeface="Lato" panose="020F0502020204030203" pitchFamily="34" charset="77"/>
                <a:hlinkClick r:id="rId4"/>
              </a:rPr>
              <a:t>Job Openings and Labor Turnover Survey</a:t>
            </a:r>
            <a:r>
              <a:rPr lang="en-US" sz="1200" dirty="0">
                <a:latin typeface="Lato" panose="020F0502020204030203" pitchFamily="34" charset="77"/>
              </a:rPr>
              <a:t> via </a:t>
            </a:r>
            <a:r>
              <a:rPr lang="en-US" sz="1200" dirty="0">
                <a:latin typeface="Lato" panose="020F0502020204030203" pitchFamily="34" charset="77"/>
                <a:hlinkClick r:id="rId5"/>
              </a:rPr>
              <a:t>FRED</a:t>
            </a:r>
            <a:endParaRPr lang="en-US" sz="1200" dirty="0">
              <a:latin typeface="Lato" panose="020F0502020204030203" pitchFamily="34" charset="77"/>
            </a:endParaRPr>
          </a:p>
        </p:txBody>
      </p:sp>
      <p:sp>
        <p:nvSpPr>
          <p:cNvPr id="9" name="Rectangle 8"/>
          <p:cNvSpPr/>
          <p:nvPr/>
        </p:nvSpPr>
        <p:spPr>
          <a:xfrm>
            <a:off x="6150871" y="5042970"/>
            <a:ext cx="5675291" cy="954107"/>
          </a:xfrm>
          <a:prstGeom prst="rect">
            <a:avLst/>
          </a:prstGeom>
        </p:spPr>
        <p:txBody>
          <a:bodyPr wrap="square">
            <a:spAutoFit/>
          </a:bodyPr>
          <a:lstStyle/>
          <a:p>
            <a:r>
              <a:rPr lang="en-US" sz="1400" dirty="0">
                <a:latin typeface="Lato" panose="020F0502020204030203" pitchFamily="34" charset="77"/>
              </a:rPr>
              <a:t>https://www.cnbc.com/2023/02/01/why-2022-was-the-real-year-of-the-great-resignation.html#:~:text=About%2050.5%20million%20people%20quit,to%20leave%20the%20workforce%20altogether.</a:t>
            </a:r>
          </a:p>
        </p:txBody>
      </p:sp>
    </p:spTree>
    <p:extLst>
      <p:ext uri="{BB962C8B-B14F-4D97-AF65-F5344CB8AC3E}">
        <p14:creationId xmlns:p14="http://schemas.microsoft.com/office/powerpoint/2010/main" val="188244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ΠΡΩΤΟ ΚΟΥΔΟΥΝΙ - Εργαλεία για εξ' αποστάσεως εκπαίδευσης in 2020 | Online  learning, Learning logo, Digital learning"/>
          <p:cNvPicPr>
            <a:picLocks noChangeAspect="1" noChangeArrowheads="1"/>
          </p:cNvPicPr>
          <p:nvPr/>
        </p:nvPicPr>
        <p:blipFill>
          <a:blip r:embed="rId2"/>
          <a:srcRect r="14034"/>
          <a:stretch>
            <a:fillRect/>
          </a:stretch>
        </p:blipFill>
        <p:spPr bwMode="auto">
          <a:xfrm>
            <a:off x="4732572" y="410092"/>
            <a:ext cx="6968359" cy="6357835"/>
          </a:xfrm>
          <a:prstGeom prst="rect">
            <a:avLst/>
          </a:prstGeom>
          <a:noFill/>
        </p:spPr>
      </p:pic>
      <p:grpSp>
        <p:nvGrpSpPr>
          <p:cNvPr id="43" name="Group 42">
            <a:extLst>
              <a:ext uri="{FF2B5EF4-FFF2-40B4-BE49-F238E27FC236}">
                <a16:creationId xmlns:a16="http://schemas.microsoft.com/office/drawing/2014/main" id="{701845E0-9DF3-488F-A8B5-D01AC6462AA0}"/>
              </a:ext>
            </a:extLst>
          </p:cNvPr>
          <p:cNvGrpSpPr/>
          <p:nvPr/>
        </p:nvGrpSpPr>
        <p:grpSpPr>
          <a:xfrm>
            <a:off x="980386" y="2055735"/>
            <a:ext cx="4038320" cy="4035973"/>
            <a:chOff x="4574848" y="1897856"/>
            <a:chExt cx="3028217" cy="3026664"/>
          </a:xfrm>
        </p:grpSpPr>
        <p:sp>
          <p:nvSpPr>
            <p:cNvPr id="45" name="Freeform: Shape 84">
              <a:extLst>
                <a:ext uri="{FF2B5EF4-FFF2-40B4-BE49-F238E27FC236}">
                  <a16:creationId xmlns:a16="http://schemas.microsoft.com/office/drawing/2014/main" id="{80496DB7-B5E7-4A0B-A2F5-117C275A683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6" name="Freeform: Shape 85">
              <a:extLst>
                <a:ext uri="{FF2B5EF4-FFF2-40B4-BE49-F238E27FC236}">
                  <a16:creationId xmlns:a16="http://schemas.microsoft.com/office/drawing/2014/main" id="{E5775388-0CC1-4F2B-9207-DB2C243D5376}"/>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20000"/>
                <a:lumOff val="80000"/>
              </a:schemeClr>
            </a:solidFill>
            <a:ln w="9525" cap="flat">
              <a:noFill/>
              <a:prstDash val="solid"/>
              <a:miter/>
            </a:ln>
          </p:spPr>
          <p:txBody>
            <a:bodyPr rtlCol="0" anchor="ctr"/>
            <a:lstStyle/>
            <a:p>
              <a:endParaRPr lang="en-US" dirty="0"/>
            </a:p>
          </p:txBody>
        </p:sp>
      </p:grpSp>
      <p:sp>
        <p:nvSpPr>
          <p:cNvPr id="2" name="Text Placeholder 1"/>
          <p:cNvSpPr>
            <a:spLocks noGrp="1"/>
          </p:cNvSpPr>
          <p:nvPr>
            <p:ph type="body" sz="quarter" idx="10"/>
          </p:nvPr>
        </p:nvSpPr>
        <p:spPr>
          <a:xfrm>
            <a:off x="1208279" y="2477738"/>
            <a:ext cx="3523257" cy="3191966"/>
          </a:xfrm>
        </p:spPr>
        <p:txBody>
          <a:bodyPr>
            <a:noAutofit/>
          </a:bodyPr>
          <a:lstStyle/>
          <a:p>
            <a:r>
              <a:rPr lang="en-US" sz="2400" b="1" dirty="0">
                <a:solidFill>
                  <a:srgbClr val="002060"/>
                </a:solidFill>
                <a:latin typeface="Lato" panose="020F0502020204030203" pitchFamily="34" charset="77"/>
              </a:rPr>
              <a:t>Let us</a:t>
            </a:r>
          </a:p>
          <a:p>
            <a:r>
              <a:rPr lang="en-US" sz="2400" b="1" dirty="0">
                <a:solidFill>
                  <a:srgbClr val="002060"/>
                </a:solidFill>
                <a:latin typeface="Lato" panose="020F0502020204030203" pitchFamily="34" charset="77"/>
              </a:rPr>
              <a:t>Upgrade our</a:t>
            </a:r>
          </a:p>
          <a:p>
            <a:r>
              <a:rPr lang="en-US" sz="2400" b="1" dirty="0">
                <a:solidFill>
                  <a:srgbClr val="002060"/>
                </a:solidFill>
                <a:latin typeface="Lato" panose="020F0502020204030203" pitchFamily="34" charset="77"/>
              </a:rPr>
              <a:t>Higher Education Operation </a:t>
            </a:r>
            <a:r>
              <a:rPr lang="en-US" sz="2400" b="1" i="1" dirty="0">
                <a:solidFill>
                  <a:srgbClr val="002060"/>
                </a:solidFill>
                <a:latin typeface="Lato" panose="020F0502020204030203" pitchFamily="34" charset="77"/>
              </a:rPr>
              <a:t>Virtually</a:t>
            </a:r>
            <a:r>
              <a:rPr lang="en-US" sz="2400" b="1" dirty="0">
                <a:solidFill>
                  <a:srgbClr val="002060"/>
                </a:solidFill>
                <a:latin typeface="Lato" panose="020F0502020204030203" pitchFamily="34" charset="77"/>
              </a:rPr>
              <a:t> </a:t>
            </a:r>
          </a:p>
          <a:p>
            <a:r>
              <a:rPr lang="en-US" sz="2400" b="1" dirty="0">
                <a:solidFill>
                  <a:srgbClr val="002060"/>
                </a:solidFill>
                <a:latin typeface="Lato" panose="020F0502020204030203" pitchFamily="34" charset="77"/>
              </a:rPr>
              <a:t>for a Sustainable Future </a:t>
            </a:r>
          </a:p>
          <a:p>
            <a:r>
              <a:rPr lang="en-US" sz="2400" b="1" dirty="0">
                <a:solidFill>
                  <a:srgbClr val="002060"/>
                </a:solidFill>
                <a:latin typeface="Lato" panose="020F0502020204030203" pitchFamily="34" charset="77"/>
              </a:rPr>
              <a:t>TOGETHER!</a:t>
            </a:r>
            <a:endParaRPr lang="en-US" sz="2400" dirty="0">
              <a:solidFill>
                <a:srgbClr val="002060"/>
              </a:solidFill>
              <a:latin typeface="Lato" panose="020F0502020204030203" pitchFamily="34" charset="77"/>
            </a:endParaRPr>
          </a:p>
        </p:txBody>
      </p:sp>
      <p:pic>
        <p:nvPicPr>
          <p:cNvPr id="3" name="Picture 2">
            <a:extLst>
              <a:ext uri="{FF2B5EF4-FFF2-40B4-BE49-F238E27FC236}">
                <a16:creationId xmlns:a16="http://schemas.microsoft.com/office/drawing/2014/main" id="{ED496AE7-3E13-2844-B03C-BDE46CC0CE64}"/>
              </a:ext>
            </a:extLst>
          </p:cNvPr>
          <p:cNvPicPr>
            <a:picLocks noChangeAspect="1"/>
          </p:cNvPicPr>
          <p:nvPr/>
        </p:nvPicPr>
        <p:blipFill>
          <a:blip r:embed="rId3"/>
          <a:stretch>
            <a:fillRect/>
          </a:stretch>
        </p:blipFill>
        <p:spPr>
          <a:xfrm>
            <a:off x="761567" y="90073"/>
            <a:ext cx="5334433" cy="2241707"/>
          </a:xfrm>
          <a:prstGeom prst="rect">
            <a:avLst/>
          </a:prstGeom>
        </p:spPr>
      </p:pic>
    </p:spTree>
    <p:extLst>
      <p:ext uri="{BB962C8B-B14F-4D97-AF65-F5344CB8AC3E}">
        <p14:creationId xmlns:p14="http://schemas.microsoft.com/office/powerpoint/2010/main" val="72915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866"/>
          <a:stretch/>
        </p:blipFill>
        <p:spPr>
          <a:xfrm>
            <a:off x="-98473" y="-98474"/>
            <a:ext cx="12393636" cy="6987926"/>
          </a:xfrm>
          <a:prstGeom prst="rect">
            <a:avLst/>
          </a:prstGeom>
        </p:spPr>
      </p:pic>
    </p:spTree>
    <p:extLst>
      <p:ext uri="{BB962C8B-B14F-4D97-AF65-F5344CB8AC3E}">
        <p14:creationId xmlns:p14="http://schemas.microsoft.com/office/powerpoint/2010/main" val="2573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9" name="TextBox 8"/>
          <p:cNvSpPr txBox="1"/>
          <p:nvPr/>
        </p:nvSpPr>
        <p:spPr>
          <a:xfrm>
            <a:off x="631373" y="1089899"/>
            <a:ext cx="5464628" cy="2308324"/>
          </a:xfrm>
          <a:prstGeom prst="rect">
            <a:avLst/>
          </a:prstGeom>
          <a:noFill/>
        </p:spPr>
        <p:txBody>
          <a:bodyPr wrap="square" rtlCol="0">
            <a:spAutoFit/>
          </a:bodyPr>
          <a:lstStyle/>
          <a:p>
            <a:pPr algn="ctr"/>
            <a:r>
              <a:rPr lang="en-US" sz="7200" dirty="0">
                <a:solidFill>
                  <a:schemeClr val="bg1"/>
                </a:solidFill>
                <a:latin typeface="Berlin Sans FB" panose="020E0602020502020306" pitchFamily="34" charset="0"/>
              </a:rPr>
              <a:t>Who Will Take The</a:t>
            </a:r>
          </a:p>
        </p:txBody>
      </p:sp>
      <p:sp>
        <p:nvSpPr>
          <p:cNvPr id="8" name="TextBox 7"/>
          <p:cNvSpPr txBox="1"/>
          <p:nvPr/>
        </p:nvSpPr>
        <p:spPr>
          <a:xfrm>
            <a:off x="787401" y="2218411"/>
            <a:ext cx="4310743" cy="2390141"/>
          </a:xfrm>
          <a:prstGeom prst="rect">
            <a:avLst/>
          </a:prstGeom>
          <a:noFill/>
        </p:spPr>
        <p:txBody>
          <a:bodyPr wrap="square" rtlCol="0">
            <a:spAutoFit/>
          </a:bodyPr>
          <a:lstStyle/>
          <a:p>
            <a:r>
              <a:rPr lang="en-US" sz="3733" b="1" dirty="0">
                <a:solidFill>
                  <a:schemeClr val="bg1"/>
                </a:solidFill>
                <a:latin typeface="Lato" panose="020F0502020204030203" pitchFamily="34" charset="0"/>
              </a:rPr>
              <a:t>Take the Responsibility to Implement the Ideas…</a:t>
            </a:r>
          </a:p>
        </p:txBody>
      </p:sp>
      <p:pic>
        <p:nvPicPr>
          <p:cNvPr id="6" name="Picture 5">
            <a:extLst>
              <a:ext uri="{FF2B5EF4-FFF2-40B4-BE49-F238E27FC236}">
                <a16:creationId xmlns:a16="http://schemas.microsoft.com/office/drawing/2014/main" id="{AA12986C-DEB9-4AF8-937F-FE9CBF834736}"/>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0EF0F16-46F0-421B-A8BB-D0C47B231059}"/>
              </a:ext>
            </a:extLst>
          </p:cNvPr>
          <p:cNvSpPr txBox="1"/>
          <p:nvPr/>
        </p:nvSpPr>
        <p:spPr>
          <a:xfrm>
            <a:off x="-26696" y="6629576"/>
            <a:ext cx="2313811" cy="215444"/>
          </a:xfrm>
          <a:prstGeom prst="rect">
            <a:avLst/>
          </a:prstGeom>
          <a:noFill/>
        </p:spPr>
        <p:txBody>
          <a:bodyPr wrap="square" rtlCol="0">
            <a:spAutoFit/>
          </a:bodyPr>
          <a:lstStyle/>
          <a:p>
            <a:r>
              <a:rPr lang="en-US" sz="800" b="1" dirty="0">
                <a:latin typeface="Lato" panose="020F0502020204030203" pitchFamily="34" charset="0"/>
              </a:rPr>
              <a:t>Image Source: http://job-envie.com/nl/faq-2/</a:t>
            </a:r>
          </a:p>
        </p:txBody>
      </p:sp>
    </p:spTree>
    <p:extLst>
      <p:ext uri="{BB962C8B-B14F-4D97-AF65-F5344CB8AC3E}">
        <p14:creationId xmlns:p14="http://schemas.microsoft.com/office/powerpoint/2010/main" val="36288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l="633" r="633"/>
          <a:stretch/>
        </p:blipFill>
        <p:spPr>
          <a:xfrm>
            <a:off x="1" y="-14161"/>
            <a:ext cx="12192000" cy="6945904"/>
          </a:xfrm>
          <a:prstGeom prst="rect">
            <a:avLst/>
          </a:prstGeom>
        </p:spPr>
      </p:pic>
    </p:spTree>
    <p:extLst>
      <p:ext uri="{BB962C8B-B14F-4D97-AF65-F5344CB8AC3E}">
        <p14:creationId xmlns:p14="http://schemas.microsoft.com/office/powerpoint/2010/main" val="29239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59" y="0"/>
            <a:ext cx="9720072" cy="1499616"/>
          </a:xfrm>
        </p:spPr>
        <p:txBody>
          <a:bodyPr>
            <a:normAutofit/>
          </a:bodyPr>
          <a:lstStyle/>
          <a:p>
            <a:r>
              <a:rPr lang="en-US" sz="4000" b="1" dirty="0">
                <a:latin typeface="Montserrat" pitchFamily="2" charset="77"/>
              </a:rPr>
              <a:t>Great Resignation: US case</a:t>
            </a:r>
          </a:p>
        </p:txBody>
      </p:sp>
      <p:pic>
        <p:nvPicPr>
          <p:cNvPr id="4" name="Picture 3"/>
          <p:cNvPicPr>
            <a:picLocks noChangeAspect="1"/>
          </p:cNvPicPr>
          <p:nvPr/>
        </p:nvPicPr>
        <p:blipFill rotWithShape="1">
          <a:blip r:embed="rId2"/>
          <a:srcRect t="13520" b="8299"/>
          <a:stretch/>
        </p:blipFill>
        <p:spPr>
          <a:xfrm>
            <a:off x="721216" y="1223493"/>
            <a:ext cx="10225825" cy="5068431"/>
          </a:xfrm>
          <a:prstGeom prst="rect">
            <a:avLst/>
          </a:prstGeom>
        </p:spPr>
      </p:pic>
      <p:sp>
        <p:nvSpPr>
          <p:cNvPr id="6" name="Rectangle 5"/>
          <p:cNvSpPr/>
          <p:nvPr/>
        </p:nvSpPr>
        <p:spPr>
          <a:xfrm>
            <a:off x="3331458" y="6297939"/>
            <a:ext cx="5942011" cy="369332"/>
          </a:xfrm>
          <a:prstGeom prst="rect">
            <a:avLst/>
          </a:prstGeom>
        </p:spPr>
        <p:txBody>
          <a:bodyPr wrap="none">
            <a:spAutoFit/>
          </a:bodyPr>
          <a:lstStyle/>
          <a:p>
            <a:r>
              <a:rPr lang="en-US" b="1" dirty="0">
                <a:solidFill>
                  <a:srgbClr val="0070C0"/>
                </a:solidFill>
                <a:latin typeface="Lato" panose="020F0502020204030203" pitchFamily="34" charset="77"/>
              </a:rPr>
              <a:t> </a:t>
            </a:r>
            <a:r>
              <a:rPr lang="en-US" sz="1200" b="1" dirty="0">
                <a:solidFill>
                  <a:srgbClr val="0070C0"/>
                </a:solidFill>
                <a:latin typeface="Lato" panose="020F0502020204030203" pitchFamily="34" charset="77"/>
              </a:rPr>
              <a:t>Source: </a:t>
            </a:r>
            <a:r>
              <a:rPr lang="en-US" sz="1200" dirty="0">
                <a:latin typeface="Lato" panose="020F0502020204030203" pitchFamily="34" charset="77"/>
              </a:rPr>
              <a:t>Aon’s Salary Increase and Turnover Study, Second  Edition, 2020 and 2021</a:t>
            </a:r>
          </a:p>
        </p:txBody>
      </p:sp>
    </p:spTree>
    <p:extLst>
      <p:ext uri="{BB962C8B-B14F-4D97-AF65-F5344CB8AC3E}">
        <p14:creationId xmlns:p14="http://schemas.microsoft.com/office/powerpoint/2010/main" val="347265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phic: The 'Great Resignation' Isn't Over Yet | Sta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774287"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529BA46-7438-233A-D169-8D207F91CA66}"/>
              </a:ext>
            </a:extLst>
          </p:cNvPr>
          <p:cNvSpPr/>
          <p:nvPr/>
        </p:nvSpPr>
        <p:spPr>
          <a:xfrm>
            <a:off x="6774286" y="-1"/>
            <a:ext cx="5417714" cy="6858001"/>
          </a:xfrm>
          <a:prstGeom prst="rect">
            <a:avLst/>
          </a:prstGeom>
          <a:solidFill>
            <a:srgbClr val="F4F9F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7027571" y="2036643"/>
            <a:ext cx="4782355" cy="1200329"/>
          </a:xfrm>
          <a:prstGeom prst="rect">
            <a:avLst/>
          </a:prstGeom>
        </p:spPr>
        <p:txBody>
          <a:bodyPr wrap="square">
            <a:spAutoFit/>
          </a:bodyPr>
          <a:lstStyle/>
          <a:p>
            <a:r>
              <a:rPr lang="en-US" dirty="0">
                <a:solidFill>
                  <a:srgbClr val="000000"/>
                </a:solidFill>
                <a:latin typeface="Akkurat"/>
              </a:rPr>
              <a:t>the number of Americans leaving their jobs is still very high at 4.06 million, though, while the number of job openings jumped back up to 10.72 million in September.</a:t>
            </a:r>
            <a:endParaRPr lang="en-US" dirty="0"/>
          </a:p>
        </p:txBody>
      </p:sp>
      <p:sp>
        <p:nvSpPr>
          <p:cNvPr id="7" name="Rectangle 6"/>
          <p:cNvSpPr/>
          <p:nvPr/>
        </p:nvSpPr>
        <p:spPr>
          <a:xfrm>
            <a:off x="7027570" y="3621029"/>
            <a:ext cx="4782355" cy="1477328"/>
          </a:xfrm>
          <a:prstGeom prst="rect">
            <a:avLst/>
          </a:prstGeom>
          <a:ln w="28575">
            <a:solidFill>
              <a:srgbClr val="C00000"/>
            </a:solidFill>
          </a:ln>
        </p:spPr>
        <p:txBody>
          <a:bodyPr wrap="square">
            <a:spAutoFit/>
          </a:bodyPr>
          <a:lstStyle/>
          <a:p>
            <a:pPr>
              <a:buFont typeface="Arial" panose="020B0604020202020204" pitchFamily="34" charset="0"/>
              <a:buChar char="•"/>
            </a:pPr>
            <a:r>
              <a:rPr lang="en-US" dirty="0">
                <a:solidFill>
                  <a:srgbClr val="000000"/>
                </a:solidFill>
                <a:latin typeface="Akkurat"/>
              </a:rPr>
              <a:t>Resignation rates are highest among mid-career employees</a:t>
            </a:r>
            <a:br>
              <a:rPr lang="en-US" dirty="0">
                <a:solidFill>
                  <a:srgbClr val="000000"/>
                </a:solidFill>
                <a:latin typeface="Akkurat"/>
              </a:rPr>
            </a:br>
            <a:endParaRPr lang="en-US" dirty="0">
              <a:solidFill>
                <a:srgbClr val="000000"/>
              </a:solidFill>
              <a:latin typeface="Akkurat"/>
            </a:endParaRPr>
          </a:p>
          <a:p>
            <a:pPr>
              <a:buFont typeface="Arial" panose="020B0604020202020204" pitchFamily="34" charset="0"/>
              <a:buChar char="•"/>
            </a:pPr>
            <a:r>
              <a:rPr lang="en-US" dirty="0">
                <a:solidFill>
                  <a:srgbClr val="000000"/>
                </a:solidFill>
                <a:latin typeface="Akkurat"/>
              </a:rPr>
              <a:t>Resignation rates are highest in the technology and healthcare industries</a:t>
            </a:r>
            <a:endParaRPr lang="en-US" b="0" i="0" dirty="0">
              <a:solidFill>
                <a:srgbClr val="000000"/>
              </a:solidFill>
              <a:effectLst/>
              <a:latin typeface="Akkurat"/>
            </a:endParaRPr>
          </a:p>
        </p:txBody>
      </p:sp>
    </p:spTree>
    <p:extLst>
      <p:ext uri="{BB962C8B-B14F-4D97-AF65-F5344CB8AC3E}">
        <p14:creationId xmlns:p14="http://schemas.microsoft.com/office/powerpoint/2010/main" val="17263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397" y="1236685"/>
            <a:ext cx="10406130" cy="4832092"/>
          </a:xfrm>
          <a:prstGeom prst="rect">
            <a:avLst/>
          </a:prstGeom>
        </p:spPr>
        <p:txBody>
          <a:bodyPr wrap="square">
            <a:spAutoFit/>
          </a:bodyPr>
          <a:lstStyle/>
          <a:p>
            <a:pPr>
              <a:buFont typeface="Arial" panose="020B0604020202020204" pitchFamily="34" charset="0"/>
              <a:buChar char="•"/>
            </a:pPr>
            <a:r>
              <a:rPr lang="en-US" dirty="0">
                <a:latin typeface="Lato" panose="020F0502020204030203" pitchFamily="34" charset="77"/>
              </a:rPr>
              <a:t>One in five </a:t>
            </a:r>
            <a:r>
              <a:rPr lang="en-US" dirty="0" err="1">
                <a:latin typeface="Lato" panose="020F0502020204030203" pitchFamily="34" charset="77"/>
              </a:rPr>
              <a:t>nonretired</a:t>
            </a:r>
            <a:r>
              <a:rPr lang="en-US" dirty="0">
                <a:latin typeface="Lato" panose="020F0502020204030203" pitchFamily="34" charset="77"/>
              </a:rPr>
              <a:t> adults left their job by choice in 2021, according to a </a:t>
            </a:r>
            <a:r>
              <a:rPr lang="en-US" u="sng" dirty="0">
                <a:latin typeface="Lato" panose="020F0502020204030203" pitchFamily="34" charset="77"/>
                <a:hlinkClick r:id="rId2"/>
              </a:rPr>
              <a:t>Pew Research survey</a:t>
            </a:r>
            <a:r>
              <a:rPr lang="en-US" dirty="0">
                <a:latin typeface="Lato" panose="020F0502020204030203" pitchFamily="34" charset="77"/>
              </a:rPr>
              <a:t>.</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r>
              <a:rPr lang="en-US" dirty="0">
                <a:latin typeface="Lato" panose="020F0502020204030203" pitchFamily="34" charset="77"/>
              </a:rPr>
              <a:t> </a:t>
            </a:r>
            <a:r>
              <a:rPr lang="en-US" sz="3200" b="1" dirty="0">
                <a:solidFill>
                  <a:srgbClr val="0070C0"/>
                </a:solidFill>
                <a:latin typeface="Lato" panose="020F0502020204030203" pitchFamily="34" charset="77"/>
              </a:rPr>
              <a:t>41%</a:t>
            </a:r>
            <a:r>
              <a:rPr lang="en-US" dirty="0">
                <a:latin typeface="Lato" panose="020F0502020204030203" pitchFamily="34" charset="77"/>
              </a:rPr>
              <a:t> of the total global workforce is leaving their employer in the next year, according to a </a:t>
            </a:r>
            <a:r>
              <a:rPr lang="en-US" u="sng" dirty="0">
                <a:latin typeface="Lato" panose="020F0502020204030203" pitchFamily="34" charset="77"/>
                <a:hlinkClick r:id="rId3"/>
              </a:rPr>
              <a:t>Microsoft report</a:t>
            </a:r>
            <a:r>
              <a:rPr lang="en-US" dirty="0">
                <a:latin typeface="Lato" panose="020F0502020204030203" pitchFamily="34" charset="77"/>
              </a:rPr>
              <a:t> published in March 2021.</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r>
              <a:rPr lang="en-US" dirty="0">
                <a:latin typeface="Lato" panose="020F0502020204030203" pitchFamily="34" charset="77"/>
              </a:rPr>
              <a:t> </a:t>
            </a:r>
            <a:r>
              <a:rPr lang="en-US" sz="3200" b="1" dirty="0">
                <a:solidFill>
                  <a:srgbClr val="0070C0"/>
                </a:solidFill>
                <a:latin typeface="Lato" panose="020F0502020204030203" pitchFamily="34" charset="77"/>
              </a:rPr>
              <a:t>71% </a:t>
            </a:r>
            <a:r>
              <a:rPr lang="en-US" dirty="0">
                <a:latin typeface="Lato" panose="020F0502020204030203" pitchFamily="34" charset="77"/>
              </a:rPr>
              <a:t>of people who responded to a </a:t>
            </a:r>
            <a:r>
              <a:rPr lang="en-US" u="sng" dirty="0">
                <a:latin typeface="Lato" panose="020F0502020204030203" pitchFamily="34" charset="77"/>
                <a:hlinkClick r:id="rId4"/>
              </a:rPr>
              <a:t>LinkedIn survey</a:t>
            </a:r>
            <a:r>
              <a:rPr lang="en-US" dirty="0">
                <a:latin typeface="Lato" panose="020F0502020204030203" pitchFamily="34" charset="77"/>
              </a:rPr>
              <a:t> said being stuck at home during the pandemic was a root cause for them to reconsider their current state of employment.</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r>
              <a:rPr lang="en-US" dirty="0">
                <a:latin typeface="Lato" panose="020F0502020204030203" pitchFamily="34" charset="77"/>
              </a:rPr>
              <a:t> </a:t>
            </a:r>
            <a:r>
              <a:rPr lang="en-US" sz="3200" b="1" dirty="0">
                <a:solidFill>
                  <a:srgbClr val="7030A0"/>
                </a:solidFill>
                <a:latin typeface="Lato" panose="020F0502020204030203" pitchFamily="34" charset="77"/>
              </a:rPr>
              <a:t>39% </a:t>
            </a:r>
            <a:r>
              <a:rPr lang="en-US" dirty="0">
                <a:latin typeface="Lato" panose="020F0502020204030203" pitchFamily="34" charset="77"/>
              </a:rPr>
              <a:t>percent of respondents to a </a:t>
            </a:r>
            <a:r>
              <a:rPr lang="en-US" u="sng" dirty="0" err="1">
                <a:latin typeface="Lato" panose="020F0502020204030203" pitchFamily="34" charset="77"/>
                <a:hlinkClick r:id="rId5"/>
              </a:rPr>
              <a:t>PagerDuty</a:t>
            </a:r>
            <a:r>
              <a:rPr lang="en-US" u="sng" dirty="0">
                <a:latin typeface="Lato" panose="020F0502020204030203" pitchFamily="34" charset="77"/>
                <a:hlinkClick r:id="rId5"/>
              </a:rPr>
              <a:t> report</a:t>
            </a:r>
            <a:r>
              <a:rPr lang="en-US" dirty="0">
                <a:latin typeface="Lato" panose="020F0502020204030203" pitchFamily="34" charset="77"/>
              </a:rPr>
              <a:t> identified an increase in employee turnover in technical teams over the past 12 months.</a:t>
            </a:r>
          </a:p>
          <a:p>
            <a:pPr>
              <a:buFont typeface="Arial" panose="020B0604020202020204" pitchFamily="34" charset="0"/>
              <a:buChar char="•"/>
            </a:pPr>
            <a:endParaRPr lang="en-US" dirty="0">
              <a:latin typeface="Lato" panose="020F0502020204030203" pitchFamily="34" charset="77"/>
            </a:endParaRPr>
          </a:p>
          <a:p>
            <a:pPr>
              <a:buFont typeface="Arial" panose="020B0604020202020204" pitchFamily="34" charset="0"/>
              <a:buChar char="•"/>
            </a:pPr>
            <a:r>
              <a:rPr lang="en-US" dirty="0">
                <a:latin typeface="Lato" panose="020F0502020204030203" pitchFamily="34" charset="77"/>
              </a:rPr>
              <a:t> </a:t>
            </a:r>
            <a:r>
              <a:rPr lang="en-US" sz="3200" b="1" dirty="0">
                <a:solidFill>
                  <a:srgbClr val="00B050"/>
                </a:solidFill>
                <a:latin typeface="Lato" panose="020F0502020204030203" pitchFamily="34" charset="77"/>
              </a:rPr>
              <a:t>20% </a:t>
            </a:r>
            <a:r>
              <a:rPr lang="en-US" dirty="0">
                <a:latin typeface="Lato" panose="020F0502020204030203" pitchFamily="34" charset="77"/>
              </a:rPr>
              <a:t>of employees worldwide are actually engaged by their work, according to the Gallup </a:t>
            </a:r>
            <a:r>
              <a:rPr lang="en-US" u="sng" dirty="0">
                <a:latin typeface="Lato" panose="020F0502020204030203" pitchFamily="34" charset="77"/>
                <a:hlinkClick r:id="rId6"/>
              </a:rPr>
              <a:t>State of the Global Workplace 2021 report</a:t>
            </a:r>
            <a:r>
              <a:rPr lang="en-US" dirty="0">
                <a:latin typeface="Lato" panose="020F0502020204030203" pitchFamily="34" charset="77"/>
              </a:rPr>
              <a:t>. The lack of engagement means it's more likely that employees will look for other more fulfilling and engaging employment.</a:t>
            </a:r>
            <a:endParaRPr lang="en-US" b="0" i="0" dirty="0">
              <a:effectLst/>
              <a:latin typeface="Lato" panose="020F0502020204030203" pitchFamily="34" charset="77"/>
            </a:endParaRPr>
          </a:p>
        </p:txBody>
      </p:sp>
      <p:sp>
        <p:nvSpPr>
          <p:cNvPr id="5" name="Rectangle 4"/>
          <p:cNvSpPr/>
          <p:nvPr/>
        </p:nvSpPr>
        <p:spPr>
          <a:xfrm>
            <a:off x="1146397" y="6241591"/>
            <a:ext cx="11939112" cy="461665"/>
          </a:xfrm>
          <a:prstGeom prst="rect">
            <a:avLst/>
          </a:prstGeom>
        </p:spPr>
        <p:txBody>
          <a:bodyPr wrap="square">
            <a:spAutoFit/>
          </a:bodyPr>
          <a:lstStyle/>
          <a:p>
            <a:r>
              <a:rPr lang="en-US" sz="1200" dirty="0">
                <a:latin typeface="Lato" panose="020F0502020204030203" pitchFamily="34" charset="77"/>
              </a:rPr>
              <a:t>Source: </a:t>
            </a:r>
            <a:r>
              <a:rPr lang="en-US" sz="1200" dirty="0">
                <a:latin typeface="Lato" panose="020F0502020204030203" pitchFamily="34" charset="77"/>
                <a:hlinkClick r:id="rId7"/>
              </a:rPr>
              <a:t>https://www.techtarget.com/whatis/feature/The-Great-Resignation-Everything-you-need-to</a:t>
            </a:r>
            <a:r>
              <a:rPr lang="en-US" sz="1200" dirty="0">
                <a:latin typeface="Lato" panose="020F0502020204030203" pitchFamily="34" charset="77"/>
              </a:rPr>
              <a:t> know#:~:text=Employees%20across%20multiple%20sectors%20came,the%20term%20the%20Great%20Resignation.</a:t>
            </a:r>
          </a:p>
        </p:txBody>
      </p:sp>
      <p:sp>
        <p:nvSpPr>
          <p:cNvPr id="3" name="Title 1">
            <a:extLst>
              <a:ext uri="{FF2B5EF4-FFF2-40B4-BE49-F238E27FC236}">
                <a16:creationId xmlns:a16="http://schemas.microsoft.com/office/drawing/2014/main" id="{D5BB4156-7BE6-62FB-6A45-8F8EBD149BF7}"/>
              </a:ext>
            </a:extLst>
          </p:cNvPr>
          <p:cNvSpPr txBox="1">
            <a:spLocks/>
          </p:cNvSpPr>
          <p:nvPr/>
        </p:nvSpPr>
        <p:spPr>
          <a:xfrm>
            <a:off x="1325531" y="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b="1" dirty="0">
                <a:solidFill>
                  <a:schemeClr val="tx1"/>
                </a:solidFill>
                <a:latin typeface="Montserrat" pitchFamily="2" charset="77"/>
              </a:rPr>
              <a:t>Great Resignation statistics</a:t>
            </a:r>
          </a:p>
        </p:txBody>
      </p:sp>
    </p:spTree>
    <p:extLst>
      <p:ext uri="{BB962C8B-B14F-4D97-AF65-F5344CB8AC3E}">
        <p14:creationId xmlns:p14="http://schemas.microsoft.com/office/powerpoint/2010/main" val="51244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88" y="339407"/>
            <a:ext cx="7523286" cy="621952"/>
          </a:xfrm>
        </p:spPr>
        <p:txBody>
          <a:bodyPr>
            <a:noAutofit/>
          </a:bodyPr>
          <a:lstStyle/>
          <a:p>
            <a:r>
              <a:rPr lang="en-US" sz="3600" b="1" dirty="0">
                <a:latin typeface="Montserrat" pitchFamily="2" charset="77"/>
              </a:rPr>
              <a:t>Global Perspectives</a:t>
            </a:r>
          </a:p>
        </p:txBody>
      </p:sp>
      <p:sp>
        <p:nvSpPr>
          <p:cNvPr id="5" name="Rectangle 4"/>
          <p:cNvSpPr/>
          <p:nvPr/>
        </p:nvSpPr>
        <p:spPr>
          <a:xfrm>
            <a:off x="5980553" y="5779929"/>
            <a:ext cx="5550795" cy="738664"/>
          </a:xfrm>
          <a:prstGeom prst="rect">
            <a:avLst/>
          </a:prstGeom>
          <a:ln>
            <a:solidFill>
              <a:srgbClr val="00B050"/>
            </a:solidFill>
          </a:ln>
        </p:spPr>
        <p:txBody>
          <a:bodyPr wrap="square">
            <a:spAutoFit/>
          </a:bodyPr>
          <a:lstStyle/>
          <a:p>
            <a:r>
              <a:rPr lang="en-US" b="1" dirty="0">
                <a:solidFill>
                  <a:srgbClr val="0070C0"/>
                </a:solidFill>
                <a:latin typeface="StoneSansIIITCPro-Bk"/>
              </a:rPr>
              <a:t> </a:t>
            </a:r>
            <a:r>
              <a:rPr lang="en-US" sz="1200" b="1" dirty="0">
                <a:solidFill>
                  <a:srgbClr val="0070C0"/>
                </a:solidFill>
                <a:latin typeface="StoneSansIIITCPro-Bk"/>
              </a:rPr>
              <a:t>Sources: </a:t>
            </a:r>
          </a:p>
          <a:p>
            <a:pPr marL="171450" indent="-171450">
              <a:buFont typeface="Arial" panose="020B0604020202020204" pitchFamily="34" charset="0"/>
              <a:buChar char="•"/>
            </a:pPr>
            <a:r>
              <a:rPr lang="en-US" sz="1200" dirty="0">
                <a:latin typeface="StoneSansIIITCPro-Bk"/>
              </a:rPr>
              <a:t>Aon’s Salary Increase and Turnover Study, Second  Edition, 2020 and 2021</a:t>
            </a:r>
          </a:p>
          <a:p>
            <a:pPr marL="171450" indent="-171450">
              <a:buFont typeface="Arial" panose="020B0604020202020204" pitchFamily="34" charset="0"/>
              <a:buChar char="•"/>
            </a:pPr>
            <a:r>
              <a:rPr lang="en-US" sz="1200" dirty="0">
                <a:latin typeface="StoneSansIIITCPro-Bk"/>
              </a:rPr>
              <a:t>Deccan Herald</a:t>
            </a:r>
            <a:endParaRPr lang="en-US" sz="1200" dirty="0"/>
          </a:p>
        </p:txBody>
      </p:sp>
      <p:pic>
        <p:nvPicPr>
          <p:cNvPr id="4" name="Picture 3"/>
          <p:cNvPicPr>
            <a:picLocks noChangeAspect="1"/>
          </p:cNvPicPr>
          <p:nvPr/>
        </p:nvPicPr>
        <p:blipFill rotWithShape="1">
          <a:blip r:embed="rId2"/>
          <a:srcRect t="5207" b="8395"/>
          <a:stretch/>
        </p:blipFill>
        <p:spPr>
          <a:xfrm>
            <a:off x="1758688" y="1294228"/>
            <a:ext cx="8674624" cy="3809170"/>
          </a:xfrm>
          <a:prstGeom prst="rect">
            <a:avLst/>
          </a:prstGeom>
        </p:spPr>
      </p:pic>
      <p:pic>
        <p:nvPicPr>
          <p:cNvPr id="7" name="Picture 6"/>
          <p:cNvPicPr>
            <a:picLocks noChangeAspect="1"/>
          </p:cNvPicPr>
          <p:nvPr/>
        </p:nvPicPr>
        <p:blipFill rotWithShape="1">
          <a:blip r:embed="rId3"/>
          <a:srcRect b="9933"/>
          <a:stretch/>
        </p:blipFill>
        <p:spPr>
          <a:xfrm>
            <a:off x="660652" y="4561297"/>
            <a:ext cx="5016020" cy="2004949"/>
          </a:xfrm>
          <a:prstGeom prst="rect">
            <a:avLst/>
          </a:prstGeom>
        </p:spPr>
      </p:pic>
    </p:spTree>
    <p:extLst>
      <p:ext uri="{BB962C8B-B14F-4D97-AF65-F5344CB8AC3E}">
        <p14:creationId xmlns:p14="http://schemas.microsoft.com/office/powerpoint/2010/main" val="5547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24789188"/>
              </p:ext>
            </p:extLst>
          </p:nvPr>
        </p:nvGraphicFramePr>
        <p:xfrm>
          <a:off x="461493" y="2030962"/>
          <a:ext cx="11269014" cy="2796241"/>
        </p:xfrm>
        <a:graphic>
          <a:graphicData uri="http://schemas.openxmlformats.org/drawingml/2006/table">
            <a:tbl>
              <a:tblPr firstRow="1" firstCol="1" bandRow="1">
                <a:tableStyleId>{8A107856-5554-42FB-B03E-39F5DBC370BA}</a:tableStyleId>
              </a:tblPr>
              <a:tblGrid>
                <a:gridCol w="3930074">
                  <a:extLst>
                    <a:ext uri="{9D8B030D-6E8A-4147-A177-3AD203B41FA5}">
                      <a16:colId xmlns:a16="http://schemas.microsoft.com/office/drawing/2014/main" val="20000"/>
                    </a:ext>
                  </a:extLst>
                </a:gridCol>
                <a:gridCol w="3555981">
                  <a:extLst>
                    <a:ext uri="{9D8B030D-6E8A-4147-A177-3AD203B41FA5}">
                      <a16:colId xmlns:a16="http://schemas.microsoft.com/office/drawing/2014/main" val="20001"/>
                    </a:ext>
                  </a:extLst>
                </a:gridCol>
                <a:gridCol w="3782959">
                  <a:extLst>
                    <a:ext uri="{9D8B030D-6E8A-4147-A177-3AD203B41FA5}">
                      <a16:colId xmlns:a16="http://schemas.microsoft.com/office/drawing/2014/main" val="20002"/>
                    </a:ext>
                  </a:extLst>
                </a:gridCol>
              </a:tblGrid>
              <a:tr h="641469">
                <a:tc>
                  <a:txBody>
                    <a:bodyPr/>
                    <a:lstStyle/>
                    <a:p>
                      <a:pPr marL="0" marR="0" algn="ctr">
                        <a:lnSpc>
                          <a:spcPct val="107000"/>
                        </a:lnSpc>
                        <a:spcBef>
                          <a:spcPts val="0"/>
                        </a:spcBef>
                        <a:spcAft>
                          <a:spcPts val="0"/>
                        </a:spcAft>
                      </a:pPr>
                      <a:r>
                        <a:rPr lang="en-US" sz="2000" b="1" dirty="0">
                          <a:effectLst/>
                          <a:latin typeface="Lato" panose="020F0502020204030203" pitchFamily="34" charset="77"/>
                        </a:rPr>
                        <a:t>AUSTRALIA</a:t>
                      </a:r>
                      <a:endParaRPr lang="en-US" sz="1600" b="1" dirty="0">
                        <a:effectLst/>
                        <a:latin typeface="Lato" panose="020F0502020204030203" pitchFamily="34" charset="77"/>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Lato" panose="020F0502020204030203" pitchFamily="34" charset="77"/>
                        </a:rPr>
                        <a:t>CHINA</a:t>
                      </a:r>
                      <a:endParaRPr lang="en-US" sz="1050">
                        <a:effectLst/>
                        <a:latin typeface="Lato" panose="020F0502020204030203" pitchFamily="34" charset="77"/>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Lato" panose="020F0502020204030203" pitchFamily="34" charset="77"/>
                        </a:rPr>
                        <a:t>EUROPE</a:t>
                      </a:r>
                      <a:endParaRPr lang="en-US" sz="1050">
                        <a:effectLst/>
                        <a:latin typeface="Lato" panose="020F0502020204030203" pitchFamily="34" charset="77"/>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54772">
                <a:tc>
                  <a:txBody>
                    <a:bodyPr/>
                    <a:lstStyle/>
                    <a:p>
                      <a:pPr marL="0" marR="0" algn="just">
                        <a:lnSpc>
                          <a:spcPct val="107000"/>
                        </a:lnSpc>
                        <a:spcBef>
                          <a:spcPts val="0"/>
                        </a:spcBef>
                        <a:spcAft>
                          <a:spcPts val="0"/>
                        </a:spcAft>
                      </a:pPr>
                      <a:r>
                        <a:rPr lang="en-US" sz="1600" b="0" dirty="0">
                          <a:effectLst/>
                          <a:latin typeface="Lato" panose="020F0502020204030203" pitchFamily="34" charset="77"/>
                        </a:rPr>
                        <a:t>Australia’s government said last month that 1 million workers began new roles in the three months to November 2021. The rate of job switching is almost 10% above the pre-pandemic average.</a:t>
                      </a:r>
                      <a:endParaRPr lang="en-US" sz="1200" b="0" dirty="0">
                        <a:effectLst/>
                        <a:latin typeface="Lato" panose="020F0502020204030203" pitchFamily="34" charset="77"/>
                      </a:endParaRPr>
                    </a:p>
                    <a:p>
                      <a:pPr marL="0" marR="0" algn="just">
                        <a:lnSpc>
                          <a:spcPct val="107000"/>
                        </a:lnSpc>
                        <a:spcBef>
                          <a:spcPts val="0"/>
                        </a:spcBef>
                        <a:spcAft>
                          <a:spcPts val="0"/>
                        </a:spcAft>
                      </a:pPr>
                      <a:r>
                        <a:rPr lang="en-US" sz="1600" dirty="0">
                          <a:effectLst/>
                          <a:latin typeface="Lato" panose="020F0502020204030203" pitchFamily="34" charset="77"/>
                        </a:rPr>
                        <a:t> </a:t>
                      </a:r>
                      <a:endParaRPr lang="en-US" sz="1200" dirty="0">
                        <a:effectLst/>
                        <a:latin typeface="Lato" panose="020F0502020204030203" pitchFamily="34" charset="77"/>
                      </a:endParaRPr>
                    </a:p>
                    <a:p>
                      <a:pPr marL="0" marR="0" algn="just">
                        <a:lnSpc>
                          <a:spcPct val="107000"/>
                        </a:lnSpc>
                        <a:spcBef>
                          <a:spcPts val="0"/>
                        </a:spcBef>
                        <a:spcAft>
                          <a:spcPts val="0"/>
                        </a:spcAft>
                      </a:pPr>
                      <a:r>
                        <a:rPr lang="en-US" sz="1600" dirty="0">
                          <a:effectLst/>
                          <a:latin typeface="Lato" panose="020F0502020204030203" pitchFamily="34" charset="77"/>
                        </a:rPr>
                        <a:t> </a:t>
                      </a:r>
                      <a:endParaRPr lang="en-US" sz="1200" b="0" dirty="0">
                        <a:effectLst/>
                        <a:latin typeface="Lato" panose="020F0502020204030203" pitchFamily="34" charset="77"/>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Lato" panose="020F0502020204030203" pitchFamily="34" charset="77"/>
                        </a:rPr>
                        <a:t>In February 2020, soon after the first coronavirus lockdowns were imposed in China, the nation’s job market shrank by about 30 per cent, but demand for live-streamers actually grew by 132.55 per cent, according to a </a:t>
                      </a:r>
                      <a:r>
                        <a:rPr lang="en-US" sz="1600" dirty="0" err="1">
                          <a:effectLst/>
                          <a:latin typeface="Lato" panose="020F0502020204030203" pitchFamily="34" charset="77"/>
                        </a:rPr>
                        <a:t>Zhaopin</a:t>
                      </a:r>
                      <a:r>
                        <a:rPr lang="en-US" sz="1600" dirty="0">
                          <a:effectLst/>
                          <a:latin typeface="Lato" panose="020F0502020204030203" pitchFamily="34" charset="77"/>
                        </a:rPr>
                        <a:t> report.</a:t>
                      </a:r>
                      <a:endParaRPr lang="en-US" sz="1200" dirty="0">
                        <a:effectLst/>
                        <a:latin typeface="Lato" panose="020F0502020204030203" pitchFamily="34" charset="77"/>
                      </a:endParaRPr>
                    </a:p>
                    <a:p>
                      <a:pPr marL="0" marR="0" algn="just">
                        <a:lnSpc>
                          <a:spcPct val="107000"/>
                        </a:lnSpc>
                        <a:spcBef>
                          <a:spcPts val="0"/>
                        </a:spcBef>
                        <a:spcAft>
                          <a:spcPts val="0"/>
                        </a:spcAft>
                      </a:pPr>
                      <a:r>
                        <a:rPr lang="en-US" sz="1600" dirty="0">
                          <a:effectLst/>
                          <a:latin typeface="Lato" panose="020F0502020204030203" pitchFamily="34" charset="77"/>
                        </a:rPr>
                        <a:t> </a:t>
                      </a:r>
                      <a:endParaRPr lang="en-US" sz="1200" dirty="0">
                        <a:effectLst/>
                        <a:latin typeface="Lato" panose="020F0502020204030203" pitchFamily="34" charset="77"/>
                      </a:endParaRPr>
                    </a:p>
                  </a:txBody>
                  <a:tcPr marL="68580" marR="68580" marT="0" marB="0"/>
                </a:tc>
                <a:tc>
                  <a:txBody>
                    <a:bodyPr/>
                    <a:lstStyle/>
                    <a:p>
                      <a:pPr marL="0" marR="0" algn="just">
                        <a:lnSpc>
                          <a:spcPct val="107000"/>
                        </a:lnSpc>
                        <a:spcBef>
                          <a:spcPts val="0"/>
                        </a:spcBef>
                        <a:spcAft>
                          <a:spcPts val="0"/>
                        </a:spcAft>
                      </a:pPr>
                      <a:r>
                        <a:rPr lang="en-US" sz="1600" dirty="0">
                          <a:effectLst/>
                          <a:latin typeface="Lato" panose="020F0502020204030203" pitchFamily="34" charset="77"/>
                        </a:rPr>
                        <a:t>In the wake of lockdown, Germany had the most COVID-related resignations (6%), followed by the UK (4.7%), the Netherlands (2.9%) and France (2.3%). Belgium was the most stable (1.9%) in terms of resignations.</a:t>
                      </a:r>
                      <a:endParaRPr lang="en-US" sz="1200" dirty="0">
                        <a:effectLst/>
                        <a:latin typeface="Lato" panose="020F0502020204030203" pitchFamily="34" charset="77"/>
                      </a:endParaRPr>
                    </a:p>
                    <a:p>
                      <a:pPr marL="0" marR="0" algn="just">
                        <a:lnSpc>
                          <a:spcPct val="107000"/>
                        </a:lnSpc>
                        <a:spcBef>
                          <a:spcPts val="0"/>
                        </a:spcBef>
                        <a:spcAft>
                          <a:spcPts val="0"/>
                        </a:spcAft>
                      </a:pPr>
                      <a:r>
                        <a:rPr lang="en-US" sz="1600" dirty="0">
                          <a:effectLst/>
                          <a:latin typeface="Lato" panose="020F0502020204030203" pitchFamily="34" charset="77"/>
                        </a:rPr>
                        <a:t> </a:t>
                      </a:r>
                      <a:endParaRPr lang="en-US" sz="1200" dirty="0">
                        <a:effectLst/>
                        <a:latin typeface="Lato" panose="020F0502020204030203" pitchFamily="34" charset="77"/>
                      </a:endParaRPr>
                    </a:p>
                    <a:p>
                      <a:pPr marL="0" marR="0" algn="just">
                        <a:lnSpc>
                          <a:spcPct val="107000"/>
                        </a:lnSpc>
                        <a:spcBef>
                          <a:spcPts val="0"/>
                        </a:spcBef>
                        <a:spcAft>
                          <a:spcPts val="0"/>
                        </a:spcAft>
                      </a:pPr>
                      <a:r>
                        <a:rPr lang="en-US" sz="1600" dirty="0">
                          <a:effectLst/>
                          <a:latin typeface="Lato" panose="020F0502020204030203" pitchFamily="34" charset="77"/>
                        </a:rPr>
                        <a:t> </a:t>
                      </a:r>
                      <a:endParaRPr lang="en-US" sz="1200" b="0" dirty="0">
                        <a:effectLst/>
                        <a:latin typeface="Lato" panose="020F0502020204030203" pitchFamily="34"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a:stretch>
            <a:fillRect/>
          </a:stretch>
        </p:blipFill>
        <p:spPr>
          <a:xfrm>
            <a:off x="412123" y="5521123"/>
            <a:ext cx="8231626" cy="1133008"/>
          </a:xfrm>
          <a:prstGeom prst="rect">
            <a:avLst/>
          </a:prstGeom>
        </p:spPr>
      </p:pic>
      <p:sp>
        <p:nvSpPr>
          <p:cNvPr id="9" name="Title 1"/>
          <p:cNvSpPr>
            <a:spLocks noGrp="1"/>
          </p:cNvSpPr>
          <p:nvPr>
            <p:ph type="title"/>
          </p:nvPr>
        </p:nvSpPr>
        <p:spPr>
          <a:xfrm>
            <a:off x="984738" y="770373"/>
            <a:ext cx="9720072" cy="566670"/>
          </a:xfrm>
        </p:spPr>
        <p:txBody>
          <a:bodyPr>
            <a:noAutofit/>
          </a:bodyPr>
          <a:lstStyle/>
          <a:p>
            <a:r>
              <a:rPr lang="en-US" sz="4000" b="1" dirty="0">
                <a:latin typeface="Montserrat" pitchFamily="2" charset="77"/>
              </a:rPr>
              <a:t>Global Perspectives</a:t>
            </a:r>
          </a:p>
        </p:txBody>
      </p:sp>
    </p:spTree>
    <p:extLst>
      <p:ext uri="{BB962C8B-B14F-4D97-AF65-F5344CB8AC3E}">
        <p14:creationId xmlns:p14="http://schemas.microsoft.com/office/powerpoint/2010/main" val="101249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63" y="458606"/>
            <a:ext cx="9720072" cy="1499616"/>
          </a:xfrm>
        </p:spPr>
        <p:txBody>
          <a:bodyPr>
            <a:normAutofit/>
          </a:bodyPr>
          <a:lstStyle/>
          <a:p>
            <a:r>
              <a:rPr lang="en-US" sz="4000" b="1" dirty="0">
                <a:latin typeface="Montserrat" pitchFamily="2" charset="77"/>
              </a:rPr>
              <a:t>For Bangladesh Market</a:t>
            </a:r>
          </a:p>
        </p:txBody>
      </p:sp>
      <p:sp>
        <p:nvSpPr>
          <p:cNvPr id="5" name="Rectangle 4"/>
          <p:cNvSpPr/>
          <p:nvPr/>
        </p:nvSpPr>
        <p:spPr>
          <a:xfrm>
            <a:off x="1270714" y="2365891"/>
            <a:ext cx="4711783" cy="2677656"/>
          </a:xfrm>
          <a:prstGeom prst="rect">
            <a:avLst/>
          </a:prstGeom>
        </p:spPr>
        <p:txBody>
          <a:bodyPr wrap="square">
            <a:spAutoFit/>
          </a:bodyPr>
          <a:lstStyle/>
          <a:p>
            <a:pPr algn="just"/>
            <a:r>
              <a:rPr lang="en-US" sz="2800" dirty="0">
                <a:solidFill>
                  <a:srgbClr val="101828"/>
                </a:solidFill>
                <a:latin typeface="Lato" panose="020F0502020204030203" pitchFamily="34" charset="77"/>
              </a:rPr>
              <a:t>Great Resignation may not be as relevant to Bangladesh as perceived by some. Hence, the question of readiness does not come from a mindset perspective.</a:t>
            </a:r>
            <a:endParaRPr lang="en-US" sz="2800" dirty="0">
              <a:latin typeface="Lato" panose="020F0502020204030203" pitchFamily="34" charset="77"/>
            </a:endParaRPr>
          </a:p>
        </p:txBody>
      </p:sp>
      <p:pic>
        <p:nvPicPr>
          <p:cNvPr id="5124" name="Picture 4" descr="16,200+ Red Question Mark Stock Photos, Pictures &amp; Royalty-Free Images -  iStock | Red question mark no background, Red question mark icon, Big red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504" y="2084832"/>
            <a:ext cx="3239774" cy="323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6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5">
      <a:majorFont>
        <a:latin typeface="Century Gothic"/>
        <a:ea typeface=""/>
        <a:cs typeface=""/>
      </a:majorFont>
      <a:minorFont>
        <a:latin typeface="Arial Narrow"/>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918</TotalTime>
  <Words>1212</Words>
  <Application>Microsoft Macintosh PowerPoint</Application>
  <PresentationFormat>Widescreen</PresentationFormat>
  <Paragraphs>108</Paragraphs>
  <Slides>33</Slides>
  <Notes>6</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33</vt:i4>
      </vt:variant>
    </vt:vector>
  </HeadingPairs>
  <TitlesOfParts>
    <vt:vector size="53" baseType="lpstr">
      <vt:lpstr>Akkurat</vt:lpstr>
      <vt:lpstr>Arial</vt:lpstr>
      <vt:lpstr>Arial Narrow</vt:lpstr>
      <vt:lpstr>Avenir Book</vt:lpstr>
      <vt:lpstr>Barlow Condensed Thin</vt:lpstr>
      <vt:lpstr>Berlin Sans FB</vt:lpstr>
      <vt:lpstr>Calibri</vt:lpstr>
      <vt:lpstr>Century Gothic</vt:lpstr>
      <vt:lpstr>Gill Sans MT</vt:lpstr>
      <vt:lpstr>Lato</vt:lpstr>
      <vt:lpstr>Montserrat</vt:lpstr>
      <vt:lpstr>Open Sans</vt:lpstr>
      <vt:lpstr>StoneSansIIITCPro-Bk</vt:lpstr>
      <vt:lpstr>Tw Cen MT</vt:lpstr>
      <vt:lpstr>Tw Cen MT Condensed</vt:lpstr>
      <vt:lpstr>Wingdings</vt:lpstr>
      <vt:lpstr>Wingdings 2</vt:lpstr>
      <vt:lpstr>Wingdings 3</vt:lpstr>
      <vt:lpstr>Integral</vt:lpstr>
      <vt:lpstr>Dividend</vt:lpstr>
      <vt:lpstr>PowerPoint Presentation</vt:lpstr>
      <vt:lpstr>Understanding the Great Resignation and its impact  on the workforce</vt:lpstr>
      <vt:lpstr>Great Resignation: US case</vt:lpstr>
      <vt:lpstr>Great Resignation: US case</vt:lpstr>
      <vt:lpstr>PowerPoint Presentation</vt:lpstr>
      <vt:lpstr>PowerPoint Presentation</vt:lpstr>
      <vt:lpstr>Global Perspectives</vt:lpstr>
      <vt:lpstr>Global Perspectives</vt:lpstr>
      <vt:lpstr>For Bangladesh Market</vt:lpstr>
      <vt:lpstr>PowerPoint Presentation</vt:lpstr>
      <vt:lpstr>PowerPoint Presentation</vt:lpstr>
      <vt:lpstr>PowerPoint Presentation</vt:lpstr>
      <vt:lpstr>PowerPoint Presentation</vt:lpstr>
      <vt:lpstr>FUTURE outlook:  great resignation </vt:lpstr>
      <vt:lpstr>FUTURE outlook: great resignation </vt:lpstr>
      <vt:lpstr>The great resignation in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Portal/Dashboard</vt:lpstr>
      <vt:lpstr>DIU Forum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aneecque@gmail.com</cp:lastModifiedBy>
  <cp:revision>35</cp:revision>
  <dcterms:created xsi:type="dcterms:W3CDTF">2023-05-03T03:49:28Z</dcterms:created>
  <dcterms:modified xsi:type="dcterms:W3CDTF">2023-05-05T06:31:29Z</dcterms:modified>
</cp:coreProperties>
</file>