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87" r:id="rId2"/>
    <p:sldId id="395" r:id="rId3"/>
    <p:sldId id="396" r:id="rId4"/>
    <p:sldId id="374" r:id="rId5"/>
    <p:sldId id="393" r:id="rId6"/>
    <p:sldId id="389" r:id="rId7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5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pos="6680" userDrawn="1">
          <p15:clr>
            <a:srgbClr val="A4A3A4"/>
          </p15:clr>
        </p15:guide>
        <p15:guide id="4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018"/>
    <a:srgbClr val="454444"/>
    <a:srgbClr val="F0466E"/>
    <a:srgbClr val="F49C19"/>
    <a:srgbClr val="01ACBE"/>
    <a:srgbClr val="E87071"/>
    <a:srgbClr val="8470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9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-876" y="-96"/>
      </p:cViewPr>
      <p:guideLst>
        <p:guide orient="horz" pos="2205"/>
        <p:guide orient="horz" pos="2160"/>
        <p:guide pos="66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2023/5/13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FD3C8-1588-4339-AAE8-08DE7C49CC9A}" type="datetimeFigureOut">
              <a:rPr lang="zh-CN" altLang="en-US" smtClean="0"/>
              <a:t>2023/5/13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71FD6-577D-4469-815A-C081AF1442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709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C6EB-C7FF-4A12-A068-770AC2DD46CC}" type="datetimeFigureOut">
              <a:rPr lang="zh-CN" altLang="en-US" smtClean="0"/>
              <a:t>2023/5/13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5CDC-B1B3-46DD-94E6-B4B9718F19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95AD-9956-4038-9367-F4D250449F82}" type="datetimeFigureOut">
              <a:rPr lang="zh-CN" altLang="en-US" smtClean="0"/>
              <a:t>2023/5/13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63AF-D900-468D-9DF4-750AC8500DB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315799" y="121576"/>
            <a:ext cx="336772" cy="9087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315802" y="980728"/>
            <a:ext cx="436712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24942" y="308144"/>
            <a:ext cx="1257719" cy="519373"/>
          </a:xfrm>
          <a:prstGeom prst="rect">
            <a:avLst/>
          </a:prstGeom>
          <a:noFill/>
          <a:ln>
            <a:noFill/>
          </a:ln>
        </p:spPr>
        <p:txBody>
          <a:bodyPr wrap="none" lIns="102871" tIns="51435" rIns="102871" bIns="51435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287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287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287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287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2700" b="0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</a:rPr>
              <a:t>SIAS DY</a:t>
            </a:r>
            <a:endParaRPr lang="zh-CN" altLang="en-US" sz="2700" b="0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 hasCustomPrompt="1"/>
          </p:nvPr>
        </p:nvSpPr>
        <p:spPr>
          <a:xfrm>
            <a:off x="853557" y="308146"/>
            <a:ext cx="3168651" cy="535587"/>
          </a:xfrm>
        </p:spPr>
        <p:txBody>
          <a:bodyPr/>
          <a:lstStyle>
            <a:lvl1pPr marL="0" indent="0">
              <a:buNone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7"/>
            <a:ext cx="12192000" cy="6847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7"/>
            <a:ext cx="12192000" cy="68527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100000">
              <a:schemeClr val="bg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DC6EB-C7FF-4A12-A068-770AC2DD46CC}" type="datetimeFigureOut">
              <a:rPr lang="zh-CN" altLang="en-US" smtClean="0"/>
              <a:t>2023/5/13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15CDC-B1B3-46DD-94E6-B4B9718F19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13"/>
          <p:cNvSpPr txBox="1"/>
          <p:nvPr>
            <p:custDataLst>
              <p:tags r:id="rId1"/>
            </p:custDataLst>
          </p:nvPr>
        </p:nvSpPr>
        <p:spPr>
          <a:xfrm>
            <a:off x="983432" y="1268760"/>
            <a:ext cx="10632124" cy="479103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sz="4800" b="1" spc="9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The impact of COVID-19 on Chinese students' employment and education</a:t>
            </a:r>
          </a:p>
        </p:txBody>
      </p:sp>
      <p:sp>
        <p:nvSpPr>
          <p:cNvPr id="2" name="内容占位符 13">
            <a:extLst>
              <a:ext uri="{FF2B5EF4-FFF2-40B4-BE49-F238E27FC236}">
                <a16:creationId xmlns:a16="http://schemas.microsoft.com/office/drawing/2014/main" xmlns="" id="{1E099E2C-40F4-5996-F0E4-0590C37F102C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063552" y="4509120"/>
            <a:ext cx="10632124" cy="479103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b="1" spc="90" dirty="0">
                <a:solidFill>
                  <a:srgbClr val="FF0000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--Dr. Shawn Chen, Chairman</a:t>
            </a:r>
            <a:r>
              <a:rPr kumimoji="1" lang="zh-CN" altLang="en-US" sz="3200" b="1" spc="90" dirty="0">
                <a:solidFill>
                  <a:srgbClr val="FF0000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，</a:t>
            </a:r>
            <a:r>
              <a:rPr kumimoji="1" lang="en-US" altLang="zh-CN" sz="3200" b="1" spc="90" dirty="0">
                <a:solidFill>
                  <a:srgbClr val="FF0000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Sias University</a:t>
            </a:r>
            <a:endParaRPr kumimoji="1" lang="zh-CN" altLang="en-US" sz="3200" b="1" spc="90" dirty="0">
              <a:solidFill>
                <a:srgbClr val="FF0000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Nicky Lea\Desktop\未命名 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01" y="0"/>
            <a:ext cx="12193401" cy="6857737"/>
          </a:xfrm>
          <a:prstGeom prst="rect">
            <a:avLst/>
          </a:prstGeom>
          <a:noFill/>
        </p:spPr>
      </p:pic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30975" y="404573"/>
          <a:ext cx="11928648" cy="579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39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011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035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5221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The number of college graduates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I</a:t>
                      </a:r>
                      <a:r>
                        <a:rPr lang="zh-CN" alt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ncrease</a:t>
                      </a:r>
                      <a:r>
                        <a:rPr lang="en-US" altLang="zh-CN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 </a:t>
                      </a:r>
                      <a:r>
                        <a:rPr lang="zh-CN" alt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compared to the same period last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1468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8.74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51468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9.09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350,000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1468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10.76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1.67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51468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11.58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820,000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2D485DC3-3D95-1FE4-D535-A212AE8A7D64}"/>
              </a:ext>
            </a:extLst>
          </p:cNvPr>
          <p:cNvSpPr txBox="1"/>
          <p:nvPr/>
        </p:nvSpPr>
        <p:spPr>
          <a:xfrm>
            <a:off x="407368" y="908720"/>
            <a:ext cx="11032162" cy="5552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80000"/>
              </a:lnSpc>
              <a:buFont typeface="Wingdings" panose="05000000000000000000" pitchFamily="2" charset="2"/>
              <a:buChar char="u"/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The number of applicants for the 2022 postgraduate entrance examination nationwide was 4.57 million, an increase of 850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,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000 people or 23% compared to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2021.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80000"/>
              </a:lnSpc>
              <a:buFont typeface="Wingdings" panose="05000000000000000000" pitchFamily="2" charset="2"/>
              <a:buChar char="u"/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The number of 2022 college graduates choosing to take the postgraduate entrance examination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account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s 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for 40.78%, an increase of 6.57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%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compared to 2021.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80000"/>
              </a:lnSpc>
              <a:buFont typeface="Wingdings" panose="05000000000000000000" pitchFamily="2" charset="2"/>
              <a:buChar char="u"/>
            </a:pP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T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he number of applicants for the National Civil service examination in 2022 will reach 2.123 million;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80000"/>
              </a:lnSpc>
              <a:buFont typeface="Wingdings" panose="05000000000000000000" pitchFamily="2" charset="2"/>
              <a:buChar char="u"/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In 2022, the number of applicants for Teacher Qualification Examination jumped to 11.442 million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.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80000"/>
              </a:lnSpc>
              <a:buFont typeface="Wingdings" panose="05000000000000000000" pitchFamily="2" charset="2"/>
              <a:buChar char="u"/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In 2023,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4.74 million candidates registered for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sym typeface="+mn-ea"/>
              </a:rPr>
              <a:t>postgraduate entrance examination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, an overall increase of 170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,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000 compared to 2022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.</a:t>
            </a:r>
            <a:endParaRPr lang="en-US" altLang="zh-CN" sz="20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13">
            <a:extLst>
              <a:ext uri="{FF2B5EF4-FFF2-40B4-BE49-F238E27FC236}">
                <a16:creationId xmlns:a16="http://schemas.microsoft.com/office/drawing/2014/main" xmlns="" id="{A2554FBD-A900-9776-127C-01F2FA4F5F7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52470" y="293936"/>
            <a:ext cx="5472608" cy="614784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b="1" spc="90" dirty="0">
                <a:solidFill>
                  <a:srgbClr val="FF0000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Postgraduate Study Fact </a:t>
            </a:r>
            <a:endParaRPr kumimoji="1" lang="zh-CN" altLang="en-US" sz="3200" b="1" spc="90" dirty="0">
              <a:solidFill>
                <a:srgbClr val="FF0000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44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/>
          <p:cNvSpPr txBox="1"/>
          <p:nvPr/>
        </p:nvSpPr>
        <p:spPr>
          <a:xfrm>
            <a:off x="576580" y="1287780"/>
            <a:ext cx="10800715" cy="49441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altLang="zh-CN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1. </a:t>
            </a:r>
            <a:r>
              <a:rPr lang="zh-CN" altLang="en-US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The </a:t>
            </a:r>
            <a:r>
              <a:rPr lang="en-US" altLang="zh-CN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pandemic</a:t>
            </a:r>
            <a:r>
              <a:rPr lang="zh-CN" altLang="en-US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has impacted the employment market of college graduates</a:t>
            </a:r>
            <a:r>
              <a:rPr lang="en-US" altLang="zh-CN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.</a:t>
            </a:r>
          </a:p>
          <a:p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Company recruitment demand declines, Industry development and transformation conflicts</a:t>
            </a:r>
          </a:p>
          <a:p>
            <a:endParaRPr lang="en-US" altLang="zh-CN" sz="20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r>
              <a:rPr lang="en-US" altLang="zh-CN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2. </a:t>
            </a:r>
            <a:r>
              <a:rPr lang="zh-CN" altLang="en-US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</a:t>
            </a:r>
            <a:r>
              <a:rPr lang="zh-CN" altLang="en-US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mpact of the </a:t>
            </a:r>
            <a:r>
              <a:rPr lang="en-US" altLang="zh-CN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pandemic</a:t>
            </a:r>
            <a:r>
              <a:rPr lang="zh-CN" altLang="en-US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on the employment of graduates </a:t>
            </a:r>
            <a:r>
              <a:rPr lang="en-US" altLang="zh-CN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varies</a:t>
            </a:r>
            <a:r>
              <a:rPr lang="zh-CN" altLang="en-US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in different regions and cities</a:t>
            </a:r>
            <a:r>
              <a:rPr lang="en-US" altLang="zh-CN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</a:p>
          <a:p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Recruitment demand in major cities decline, Increase in job seekers from inner mainland  </a:t>
            </a:r>
          </a:p>
          <a:p>
            <a:endParaRPr lang="en-US" altLang="zh-CN" sz="20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r>
              <a:rPr lang="en-US" altLang="zh-CN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3. </a:t>
            </a:r>
            <a:r>
              <a:rPr lang="en-US" altLang="zh-CN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T</a:t>
            </a:r>
            <a:r>
              <a:rPr lang="zh-CN" altLang="en-US" sz="2000" b="1" dirty="0">
                <a:latin typeface="Times New Roman" panose="02020603050405020304" charset="0"/>
                <a:cs typeface="Times New Roman" panose="02020603050405020304" charset="0"/>
                <a:sym typeface="宋体" panose="02010600030101010101" pitchFamily="2" charset="-122"/>
              </a:rPr>
              <a:t>he </a:t>
            </a:r>
            <a:r>
              <a:rPr lang="en-US" altLang="zh-CN" sz="2000" b="1" dirty="0">
                <a:latin typeface="Times New Roman" panose="02020603050405020304" charset="0"/>
                <a:cs typeface="Times New Roman" panose="02020603050405020304" charset="0"/>
                <a:sym typeface="宋体" panose="02010600030101010101" pitchFamily="2" charset="-122"/>
              </a:rPr>
              <a:t>pandemic</a:t>
            </a:r>
            <a:r>
              <a:rPr lang="zh-CN" altLang="en-US" sz="2000" b="1" dirty="0">
                <a:latin typeface="Times New Roman" panose="02020603050405020304" charset="0"/>
                <a:cs typeface="Times New Roman" panose="02020603050405020304" charset="0"/>
                <a:sym typeface="宋体" panose="02010600030101010101" pitchFamily="2" charset="-122"/>
              </a:rPr>
              <a:t> </a:t>
            </a:r>
            <a:r>
              <a:rPr lang="en-US" altLang="zh-CN" sz="2000" b="1" dirty="0">
                <a:latin typeface="Times New Roman" panose="02020603050405020304" charset="0"/>
                <a:cs typeface="Times New Roman" panose="02020603050405020304" charset="0"/>
                <a:sym typeface="宋体" panose="02010600030101010101" pitchFamily="2" charset="-122"/>
              </a:rPr>
              <a:t>generated</a:t>
            </a:r>
            <a:r>
              <a:rPr lang="zh-CN" altLang="en-US" sz="2000" b="1" dirty="0">
                <a:latin typeface="Times New Roman" panose="02020603050405020304" charset="0"/>
                <a:cs typeface="Times New Roman" panose="02020603050405020304" charset="0"/>
                <a:sym typeface="宋体" panose="02010600030101010101" pitchFamily="2" charset="-122"/>
              </a:rPr>
              <a:t> negative impact on the employment of graduates </a:t>
            </a:r>
            <a:r>
              <a:rPr lang="en-US" altLang="zh-CN" sz="2000" b="1" dirty="0">
                <a:latin typeface="Times New Roman" panose="02020603050405020304" charset="0"/>
                <a:cs typeface="Times New Roman" panose="02020603050405020304" charset="0"/>
                <a:sym typeface="宋体" panose="02010600030101010101" pitchFamily="2" charset="-122"/>
              </a:rPr>
              <a:t>for a limited time.</a:t>
            </a:r>
          </a:p>
          <a:p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    Graduation and employment pressure, Psychological Problems of Graduates in Employment</a:t>
            </a:r>
          </a:p>
          <a:p>
            <a:endParaRPr lang="en-US" altLang="zh-CN" sz="20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宋体" panose="02010600030101010101" pitchFamily="2" charset="-122"/>
            </a:endParaRPr>
          </a:p>
          <a:p>
            <a:r>
              <a:rPr lang="en-US" altLang="zh-CN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4. The Pandemic has made it more difficult for college students to find a satisfactory job.</a:t>
            </a:r>
          </a:p>
          <a:p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   Change employment location, adjust expected salary and expected industry</a:t>
            </a:r>
          </a:p>
        </p:txBody>
      </p:sp>
      <p:sp>
        <p:nvSpPr>
          <p:cNvPr id="2" name="内容占位符 13">
            <a:extLst>
              <a:ext uri="{FF2B5EF4-FFF2-40B4-BE49-F238E27FC236}">
                <a16:creationId xmlns:a16="http://schemas.microsoft.com/office/drawing/2014/main" xmlns="" id="{3A907311-EDA1-2B00-01DF-E24380E6A07C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67408" y="318718"/>
            <a:ext cx="5472608" cy="614784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b="1" spc="90" dirty="0">
                <a:solidFill>
                  <a:srgbClr val="FF0000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Postgraduate Study Fact </a:t>
            </a:r>
            <a:endParaRPr kumimoji="1" lang="zh-CN" altLang="en-US" sz="3200" b="1" spc="90" dirty="0">
              <a:solidFill>
                <a:srgbClr val="FF0000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/>
          <p:cNvSpPr txBox="1"/>
          <p:nvPr/>
        </p:nvSpPr>
        <p:spPr>
          <a:xfrm>
            <a:off x="576580" y="1287780"/>
            <a:ext cx="10800715" cy="49441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5. Significant increase in employment stability and unemployment concerns.</a:t>
            </a:r>
          </a:p>
          <a:p>
            <a:r>
              <a:rPr lang="en-US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More visible on the first group of student (year of 2020) </a:t>
            </a:r>
          </a:p>
          <a:p>
            <a:endParaRPr lang="en-US" sz="20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r>
              <a:rPr lang="en-US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6. Increase in the number of people taking postgraduate entrance exams.</a:t>
            </a:r>
          </a:p>
          <a:p>
            <a:r>
              <a:rPr lang="en-US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</a:t>
            </a:r>
            <a:r>
              <a:rPr lang="en-US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Master's degree enrollment expansion policy</a:t>
            </a:r>
          </a:p>
          <a:p>
            <a:endParaRPr lang="en-US" sz="20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宋体" panose="02010600030101010101" pitchFamily="2" charset="-122"/>
            </a:endParaRPr>
          </a:p>
          <a:p>
            <a:r>
              <a:rPr lang="en-US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7. Freshman and sophomore students has a stronger preference in choosing master degrees or career choices in the field related to </a:t>
            </a:r>
            <a:r>
              <a:rPr lang="en-US" sz="20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the pandemic. </a:t>
            </a:r>
            <a:endParaRPr lang="en-US" sz="2000" b="1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宋体" panose="02010600030101010101" pitchFamily="2" charset="-122"/>
            </a:endParaRPr>
          </a:p>
          <a:p>
            <a:endParaRPr lang="en-US" sz="2000" b="1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宋体" panose="02010600030101010101" pitchFamily="2" charset="-122"/>
            </a:endParaRPr>
          </a:p>
          <a:p>
            <a:r>
              <a:rPr lang="en-US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8. Significant changes in the employment flow of college students before and after the epidemic.</a:t>
            </a:r>
          </a:p>
          <a:p>
            <a:r>
              <a:rPr lang="en-US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     Significant increase in enrollment and employment within the system</a:t>
            </a:r>
          </a:p>
          <a:p>
            <a:endParaRPr lang="en-US" sz="20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宋体" panose="02010600030101010101" pitchFamily="2" charset="-122"/>
            </a:endParaRPr>
          </a:p>
          <a:p>
            <a:r>
              <a:rPr lang="en-US" sz="20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9. There are significant differences in the employment flow of different types of college graduates.</a:t>
            </a:r>
          </a:p>
          <a:p>
            <a:r>
              <a:rPr lang="en-US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   Difficult to pursue </a:t>
            </a:r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further</a:t>
            </a:r>
            <a:r>
              <a:rPr lang="en-US" sz="20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宋体" panose="02010600030101010101" pitchFamily="2" charset="-122"/>
              </a:rPr>
              <a:t> study for non-Double Class College students</a:t>
            </a:r>
          </a:p>
        </p:txBody>
      </p:sp>
      <p:sp>
        <p:nvSpPr>
          <p:cNvPr id="2" name="内容占位符 13">
            <a:extLst>
              <a:ext uri="{FF2B5EF4-FFF2-40B4-BE49-F238E27FC236}">
                <a16:creationId xmlns:a16="http://schemas.microsoft.com/office/drawing/2014/main" xmlns="" id="{0C01E69C-1392-CAA2-AFD5-09AA98DE1DC1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67408" y="318718"/>
            <a:ext cx="5472608" cy="614784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3200" b="1" spc="90" dirty="0">
                <a:solidFill>
                  <a:srgbClr val="FF0000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Postgraduate Study Fact </a:t>
            </a:r>
            <a:endParaRPr kumimoji="1" lang="zh-CN" altLang="en-US" sz="3200" b="1" spc="90" dirty="0">
              <a:solidFill>
                <a:srgbClr val="FF0000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8b5acc01-2bd6-4b83-901f-7df6afbbfc4d"/>
  <p:tag name="COMMONDATA" val="eyJoZGlkIjoiNDYyYjBjM2VkMjc4ODc4NzUzOGY4NGZlMGQzZjI3YTY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4.4929133858268,&quot;width&quot;:16743.502362204723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4.4929133858268,&quot;width&quot;:16743.502362204723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598ea3a-bfc5-4ab1-80bc-60953923c77c}"/>
  <p:tag name="TABLE_ENDDRAG_ORIGIN_RECT" val="543*159"/>
  <p:tag name="TABLE_ENDDRAG_RECT" val="37*26*543*15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4.4929133858268,&quot;width&quot;:16743.502362204723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4.4929133858268,&quot;width&quot;:16743.502362204723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4.4929133858268,&quot;width&quot;:16743.502362204723}"/>
</p:tagLst>
</file>

<file path=ppt/theme/theme1.xml><?xml version="1.0" encoding="utf-8"?>
<a:theme xmlns:a="http://schemas.openxmlformats.org/drawingml/2006/main" name="Nordri ToolsTheme">
  <a:themeElements>
    <a:clrScheme name="DUXIA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B850"/>
      </a:accent1>
      <a:accent2>
        <a:srgbClr val="01ACBE"/>
      </a:accent2>
      <a:accent3>
        <a:srgbClr val="E87071"/>
      </a:accent3>
      <a:accent4>
        <a:srgbClr val="663A77"/>
      </a:accent4>
      <a:accent5>
        <a:srgbClr val="EA3654"/>
      </a:accent5>
      <a:accent6>
        <a:srgbClr val="538135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416</Words>
  <Application>Microsoft Office PowerPoint</Application>
  <PresentationFormat>Custom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Nordri ToolsTheme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Pro</cp:lastModifiedBy>
  <cp:revision>192</cp:revision>
  <dcterms:created xsi:type="dcterms:W3CDTF">2020-07-18T12:25:00Z</dcterms:created>
  <dcterms:modified xsi:type="dcterms:W3CDTF">2023-05-13T09:12:53Z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E0268B569E394113979E1CC909D78EAF_13</vt:lpwstr>
  </property>
</Properties>
</file>